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25"/>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x="9144000" cy="5143500" type="screen16x9"/>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47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58" name="PlaceHolder 1"/>
          <p:cNvSpPr>
            <a:spLocks noGrp="1" noRot="1" noChangeAspect="1"/>
          </p:cNvSpPr>
          <p:nvPr>
            <p:ph type="sldImg"/>
          </p:nvPr>
        </p:nvSpPr>
        <p:spPr>
          <a:xfrm>
            <a:off x="533520" y="764280"/>
            <a:ext cx="6704640" cy="3771360"/>
          </a:xfrm>
          <a:prstGeom prst="rect">
            <a:avLst/>
          </a:prstGeom>
        </p:spPr>
        <p:txBody>
          <a:bodyPr lIns="0" tIns="0" rIns="0" bIns="0" anchor="ctr"/>
          <a:lstStyle/>
          <a:p>
            <a:pPr algn="ctr"/>
            <a:r>
              <a:rPr lang="en-US" sz="4400" b="0" strike="noStrike" spc="-1">
                <a:latin typeface="Arial"/>
              </a:rPr>
              <a:t>Click to move the slide</a:t>
            </a:r>
          </a:p>
        </p:txBody>
      </p:sp>
      <p:sp>
        <p:nvSpPr>
          <p:cNvPr id="359" name="PlaceHolder 2"/>
          <p:cNvSpPr>
            <a:spLocks noGrp="1"/>
          </p:cNvSpPr>
          <p:nvPr>
            <p:ph type="body"/>
          </p:nvPr>
        </p:nvSpPr>
        <p:spPr>
          <a:xfrm>
            <a:off x="777240" y="4777560"/>
            <a:ext cx="6217560" cy="4525920"/>
          </a:xfrm>
          <a:prstGeom prst="rect">
            <a:avLst/>
          </a:prstGeom>
        </p:spPr>
        <p:txBody>
          <a:bodyPr lIns="0" tIns="0" rIns="0" bIns="0"/>
          <a:lstStyle/>
          <a:p>
            <a:r>
              <a:rPr lang="en-US" sz="2000" b="0" strike="noStrike" spc="-1">
                <a:latin typeface="Arial"/>
              </a:rPr>
              <a:t>Click to edit the notes format</a:t>
            </a:r>
          </a:p>
        </p:txBody>
      </p:sp>
      <p:sp>
        <p:nvSpPr>
          <p:cNvPr id="360" name="PlaceHolder 3"/>
          <p:cNvSpPr>
            <a:spLocks noGrp="1"/>
          </p:cNvSpPr>
          <p:nvPr>
            <p:ph type="hdr"/>
          </p:nvPr>
        </p:nvSpPr>
        <p:spPr>
          <a:xfrm>
            <a:off x="0" y="0"/>
            <a:ext cx="3372840" cy="502560"/>
          </a:xfrm>
          <a:prstGeom prst="rect">
            <a:avLst/>
          </a:prstGeom>
        </p:spPr>
        <p:txBody>
          <a:bodyPr lIns="0" tIns="0" rIns="0" bIns="0"/>
          <a:lstStyle/>
          <a:p>
            <a:r>
              <a:rPr lang="en-US" sz="1400" b="0" strike="noStrike" spc="-1">
                <a:latin typeface="Times New Roman"/>
              </a:rPr>
              <a:t>&lt;header&gt;</a:t>
            </a:r>
          </a:p>
        </p:txBody>
      </p:sp>
      <p:sp>
        <p:nvSpPr>
          <p:cNvPr id="361" name="PlaceHolder 4"/>
          <p:cNvSpPr>
            <a:spLocks noGrp="1"/>
          </p:cNvSpPr>
          <p:nvPr>
            <p:ph type="dt"/>
          </p:nvPr>
        </p:nvSpPr>
        <p:spPr>
          <a:xfrm>
            <a:off x="4399200" y="0"/>
            <a:ext cx="3372840" cy="502560"/>
          </a:xfrm>
          <a:prstGeom prst="rect">
            <a:avLst/>
          </a:prstGeom>
        </p:spPr>
        <p:txBody>
          <a:bodyPr lIns="0" tIns="0" rIns="0" bIns="0"/>
          <a:lstStyle/>
          <a:p>
            <a:pPr algn="r"/>
            <a:r>
              <a:rPr lang="en-US" sz="1400" b="0" strike="noStrike" spc="-1">
                <a:latin typeface="Times New Roman"/>
              </a:rPr>
              <a:t>&lt;date/time&gt;</a:t>
            </a:r>
          </a:p>
        </p:txBody>
      </p:sp>
      <p:sp>
        <p:nvSpPr>
          <p:cNvPr id="362" name="PlaceHolder 5"/>
          <p:cNvSpPr>
            <a:spLocks noGrp="1"/>
          </p:cNvSpPr>
          <p:nvPr>
            <p:ph type="ftr"/>
          </p:nvPr>
        </p:nvSpPr>
        <p:spPr>
          <a:xfrm>
            <a:off x="0" y="9555480"/>
            <a:ext cx="3372840" cy="502560"/>
          </a:xfrm>
          <a:prstGeom prst="rect">
            <a:avLst/>
          </a:prstGeom>
        </p:spPr>
        <p:txBody>
          <a:bodyPr lIns="0" tIns="0" rIns="0" bIns="0" anchor="b"/>
          <a:lstStyle/>
          <a:p>
            <a:r>
              <a:rPr lang="en-US" sz="1400" b="0" strike="noStrike" spc="-1">
                <a:latin typeface="Times New Roman"/>
              </a:rPr>
              <a:t>&lt;footer&gt;</a:t>
            </a:r>
          </a:p>
        </p:txBody>
      </p:sp>
      <p:sp>
        <p:nvSpPr>
          <p:cNvPr id="363" name="PlaceHolder 6"/>
          <p:cNvSpPr>
            <a:spLocks noGrp="1"/>
          </p:cNvSpPr>
          <p:nvPr>
            <p:ph type="sldNum"/>
          </p:nvPr>
        </p:nvSpPr>
        <p:spPr>
          <a:xfrm>
            <a:off x="4399200" y="9555480"/>
            <a:ext cx="3372840" cy="502560"/>
          </a:xfrm>
          <a:prstGeom prst="rect">
            <a:avLst/>
          </a:prstGeom>
        </p:spPr>
        <p:txBody>
          <a:bodyPr lIns="0" tIns="0" rIns="0" bIns="0" anchor="b"/>
          <a:lstStyle/>
          <a:p>
            <a:pPr algn="r"/>
            <a:fld id="{A7DD9227-A284-4F76-9EEA-F4BEB79F6BB0}" type="slidenum">
              <a:rPr lang="en-US" sz="1400" b="0" strike="noStrike" spc="-1">
                <a:latin typeface="Times New Roman"/>
              </a:rPr>
              <a:t>‹Nº›</a:t>
            </a:fld>
            <a:endParaRPr lang="en-US" sz="1400" b="0" strike="noStrike" spc="-1">
              <a:latin typeface="Times New Roman"/>
            </a:endParaRPr>
          </a:p>
        </p:txBody>
      </p:sp>
    </p:spTree>
    <p:extLst>
      <p:ext uri="{BB962C8B-B14F-4D97-AF65-F5344CB8AC3E}">
        <p14:creationId xmlns:p14="http://schemas.microsoft.com/office/powerpoint/2010/main" val="1096417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PlaceHolder 1"/>
          <p:cNvSpPr>
            <a:spLocks noGrp="1" noRot="1" noChangeAspect="1"/>
          </p:cNvSpPr>
          <p:nvPr>
            <p:ph type="sldImg"/>
          </p:nvPr>
        </p:nvSpPr>
        <p:spPr>
          <a:xfrm>
            <a:off x="381240" y="685800"/>
            <a:ext cx="6094800" cy="3427920"/>
          </a:xfrm>
          <a:prstGeom prst="rect">
            <a:avLst/>
          </a:prstGeom>
        </p:spPr>
      </p:sp>
      <p:sp>
        <p:nvSpPr>
          <p:cNvPr id="462"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los monstruos que llenan las pesadillas de nuestro folklore, ninguno aterroriza más que los</a:t>
            </a:r>
          </a:p>
          <a:p>
            <a:pPr marL="216000" indent="-215640">
              <a:lnSpc>
                <a:spcPct val="100000"/>
              </a:lnSpc>
            </a:pPr>
            <a:r>
              <a:rPr lang="en-US" sz="1100" b="0" strike="noStrike" spc="-1">
                <a:latin typeface="Arial"/>
              </a:rPr>
              <a:t>hombre lobo, porque se transforman inesperadamente de lo familiar al horror. Para ellos, buscamos</a:t>
            </a:r>
          </a:p>
          <a:p>
            <a:pPr marL="216000" indent="-215640">
              <a:lnSpc>
                <a:spcPct val="100000"/>
              </a:lnSpc>
            </a:pPr>
            <a:r>
              <a:rPr lang="en-US" sz="1100" b="0" strike="noStrike" spc="-1">
                <a:latin typeface="Arial"/>
              </a:rPr>
              <a:t>balas de plata que puedan matarlos mágicamente.El típico proyecto de software, tiene algo de este carácter:</a:t>
            </a:r>
          </a:p>
          <a:p>
            <a:pPr marL="216000" indent="-215640">
              <a:lnSpc>
                <a:spcPct val="100000"/>
              </a:lnSpc>
            </a:pPr>
            <a:r>
              <a:rPr lang="en-US" sz="1100" b="0" strike="noStrike" spc="-1">
                <a:latin typeface="Arial"/>
              </a:rPr>
              <a:t>usualmente es inocente y simple, pero puede transformarse en un monstruo de programas atrasados,</a:t>
            </a:r>
          </a:p>
          <a:p>
            <a:pPr marL="216000" indent="-215640">
              <a:lnSpc>
                <a:spcPct val="100000"/>
              </a:lnSpc>
            </a:pPr>
            <a:r>
              <a:rPr lang="en-US" sz="1100" b="0" strike="noStrike" spc="-1">
                <a:latin typeface="Arial"/>
              </a:rPr>
              <a:t>presupuestos reventados y productos defectuosos.</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463526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9" name="PlaceHolder 1"/>
          <p:cNvSpPr>
            <a:spLocks noGrp="1" noRot="1" noChangeAspect="1"/>
          </p:cNvSpPr>
          <p:nvPr>
            <p:ph type="sldImg"/>
          </p:nvPr>
        </p:nvSpPr>
        <p:spPr>
          <a:xfrm>
            <a:off x="381240" y="685800"/>
            <a:ext cx="6094800" cy="3427920"/>
          </a:xfrm>
          <a:prstGeom prst="rect">
            <a:avLst/>
          </a:prstGeom>
        </p:spPr>
      </p:sp>
      <p:sp>
        <p:nvSpPr>
          <p:cNvPr id="480"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Por otra parte tenemos a la programación automática, que </a:t>
            </a:r>
          </a:p>
          <a:p>
            <a:pPr marL="216000" indent="-215640">
              <a:lnSpc>
                <a:spcPct val="100000"/>
              </a:lnSpc>
            </a:pPr>
            <a:r>
              <a:rPr lang="en-US" sz="1100" b="0" strike="noStrike" spc="-1">
                <a:latin typeface="Arial"/>
              </a:rPr>
              <a:t>trata sobre la utilización de un programa al cual con </a:t>
            </a:r>
            <a:r>
              <a:rPr lang="en-US" sz="1200" b="1" strike="noStrike" spc="-1">
                <a:latin typeface="Arial"/>
              </a:rPr>
              <a:t>solo</a:t>
            </a:r>
            <a:r>
              <a:rPr lang="en-US" sz="1100" b="1" strike="noStrike" spc="-1">
                <a:latin typeface="Arial"/>
              </a:rPr>
              <a:t> </a:t>
            </a:r>
            <a:r>
              <a:rPr lang="en-US" sz="1100" b="0" strike="noStrike" spc="-1">
                <a:latin typeface="Arial"/>
              </a:rPr>
              <a:t>darle la especificación del </a:t>
            </a:r>
            <a:r>
              <a:rPr lang="en-US" sz="1100" b="1" strike="noStrike" spc="-1">
                <a:latin typeface="Arial"/>
              </a:rPr>
              <a:t>problema</a:t>
            </a:r>
            <a:r>
              <a:rPr lang="en-US" sz="1100" b="0" strike="noStrike" spc="-1">
                <a:latin typeface="Arial"/>
              </a:rPr>
              <a:t>, ya obtendremos todo lo demas resuelto. Si bien existen ciertos casos particulares  donde ya se pueden aplicar, suena difícil ver cómo se pueden generalizar estas técnicas al campo de los sistemas informáticos</a:t>
            </a:r>
          </a:p>
          <a:p>
            <a:pPr marL="216000" indent="-215640">
              <a:lnSpc>
                <a:spcPct val="100000"/>
              </a:lnSpc>
            </a:pPr>
            <a:r>
              <a:rPr lang="en-US" sz="1100" b="0" strike="noStrike" spc="-1">
                <a:latin typeface="Arial"/>
              </a:rPr>
              <a:t>.</a:t>
            </a:r>
          </a:p>
          <a:p>
            <a:pPr marL="216000" indent="-215640">
              <a:lnSpc>
                <a:spcPct val="100000"/>
              </a:lnSpc>
            </a:pPr>
            <a:r>
              <a:rPr lang="en-US" sz="1100" b="0" strike="noStrike" spc="-1">
                <a:latin typeface="Arial"/>
              </a:rPr>
              <a:t>---------------------------------</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Programación “automática”. Por más de 40 años la gente ha estado anticipando y escribiendo acerca</a:t>
            </a:r>
          </a:p>
          <a:p>
            <a:pPr marL="216000" indent="-215640">
              <a:lnSpc>
                <a:spcPct val="100000"/>
              </a:lnSpc>
            </a:pPr>
            <a:r>
              <a:rPr lang="en-US" sz="1100" b="0" strike="noStrike" spc="-1">
                <a:latin typeface="Arial"/>
              </a:rPr>
              <a:t>de la “programación automática”, o la generación de un programa para resolver un problema a</a:t>
            </a:r>
          </a:p>
          <a:p>
            <a:pPr marL="216000" indent="-215640">
              <a:lnSpc>
                <a:spcPct val="100000"/>
              </a:lnSpc>
            </a:pPr>
            <a:r>
              <a:rPr lang="en-US" sz="1100" b="0" strike="noStrike" spc="-1">
                <a:latin typeface="Arial"/>
              </a:rPr>
              <a:t>partir de una especificación del mismo. Algunos escriben hoy día como si esperaran que esta tecnología</a:t>
            </a:r>
          </a:p>
          <a:p>
            <a:pPr marL="216000" indent="-215640">
              <a:lnSpc>
                <a:spcPct val="100000"/>
              </a:lnSpc>
            </a:pPr>
            <a:r>
              <a:rPr lang="en-US" sz="1100" b="0" strike="noStrike" spc="-1">
                <a:latin typeface="Arial"/>
              </a:rPr>
              <a:t>fuera a proveer el siguiente cambio revolucionario [5].</a:t>
            </a:r>
          </a:p>
          <a:p>
            <a:pPr marL="216000" indent="-215640">
              <a:lnSpc>
                <a:spcPct val="100000"/>
              </a:lnSpc>
            </a:pPr>
            <a:r>
              <a:rPr lang="en-US" sz="1100" b="0" strike="noStrike" spc="-1">
                <a:latin typeface="Arial"/>
              </a:rPr>
              <a:t>Parnas [4] indica que el término se ha usado más por su encanto que por su contenido semántico.</a:t>
            </a:r>
          </a:p>
          <a:p>
            <a:pPr marL="216000" indent="-215640">
              <a:lnSpc>
                <a:spcPct val="100000"/>
              </a:lnSpc>
            </a:pPr>
            <a:r>
              <a:rPr lang="en-US" sz="1100" b="0" strike="noStrike" spc="-1">
                <a:latin typeface="Arial"/>
              </a:rPr>
              <a:t>En resumen, “programación automática” ha sido siempre un eufemismo para la programación en un</a:t>
            </a:r>
          </a:p>
          <a:p>
            <a:pPr marL="216000" indent="-215640">
              <a:lnSpc>
                <a:spcPct val="100000"/>
              </a:lnSpc>
            </a:pPr>
            <a:r>
              <a:rPr lang="en-US" sz="1100" b="0" strike="noStrike" spc="-1">
                <a:latin typeface="Arial"/>
              </a:rPr>
              <a:t>lenguaje de más alto nivel que el disponible actualmente por el programador.</a:t>
            </a:r>
          </a:p>
          <a:p>
            <a:pPr marL="216000" indent="-215640">
              <a:lnSpc>
                <a:spcPct val="100000"/>
              </a:lnSpc>
            </a:pPr>
            <a:r>
              <a:rPr lang="en-US" sz="1100" b="0" strike="noStrike" spc="-1">
                <a:latin typeface="Arial"/>
              </a:rPr>
              <a:t>Él afirma, en esencia, que en la mayoría de los casos es el método de solución, no el problema, lo que</a:t>
            </a:r>
          </a:p>
          <a:p>
            <a:pPr marL="216000" indent="-215640">
              <a:lnSpc>
                <a:spcPct val="100000"/>
              </a:lnSpc>
            </a:pPr>
            <a:r>
              <a:rPr lang="en-US" sz="1100" b="0" strike="noStrike" spc="-1">
                <a:latin typeface="Arial"/>
              </a:rPr>
              <a:t>debe especificarse.</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Uno puede encontrar excepciones. La técnica de construcción de generadores es muy poderosa, y se</a:t>
            </a:r>
          </a:p>
          <a:p>
            <a:pPr marL="216000" indent="-215640">
              <a:lnSpc>
                <a:spcPct val="100000"/>
              </a:lnSpc>
            </a:pPr>
            <a:r>
              <a:rPr lang="en-US" sz="1100" b="0" strike="noStrike" spc="-1">
                <a:latin typeface="Arial"/>
              </a:rPr>
              <a:t>usa rutinariamente con buenos resultados en programas para ordenamiento. Algunos sistemas para</a:t>
            </a:r>
          </a:p>
          <a:p>
            <a:pPr marL="216000" indent="-215640">
              <a:lnSpc>
                <a:spcPct val="100000"/>
              </a:lnSpc>
            </a:pPr>
            <a:r>
              <a:rPr lang="en-US" sz="1100" b="0" strike="noStrike" spc="-1">
                <a:latin typeface="Arial"/>
              </a:rPr>
              <a:t>integrar ecuaciones diferenciales también permiten especificar el problema directamente, y los sistemas</a:t>
            </a:r>
          </a:p>
          <a:p>
            <a:pPr marL="216000" indent="-215640">
              <a:lnSpc>
                <a:spcPct val="100000"/>
              </a:lnSpc>
            </a:pPr>
            <a:r>
              <a:rPr lang="en-US" sz="1100" b="0" strike="noStrike" spc="-1">
                <a:latin typeface="Arial"/>
              </a:rPr>
              <a:t>evalúan los parámetros, eligen el método de solución de una biblioteca, y generan los programas.</a:t>
            </a:r>
          </a:p>
          <a:p>
            <a:pPr marL="216000" indent="-215640">
              <a:lnSpc>
                <a:spcPct val="100000"/>
              </a:lnSpc>
            </a:pPr>
            <a:r>
              <a:rPr lang="en-US" sz="1100" b="0" strike="noStrike" spc="-1">
                <a:latin typeface="Arial"/>
              </a:rPr>
              <a:t>Estas aplicaciones tienen muchos atributos favorables:</a:t>
            </a:r>
          </a:p>
          <a:p>
            <a:pPr marL="216000" indent="-215640">
              <a:lnSpc>
                <a:spcPct val="100000"/>
              </a:lnSpc>
            </a:pPr>
            <a:r>
              <a:rPr lang="en-US" sz="1100" b="0" strike="noStrike" spc="-1">
                <a:latin typeface="Arial"/>
              </a:rPr>
              <a:t>§ Los problemas se pueden caracterizar por relativamente pocos parámetros.</a:t>
            </a:r>
          </a:p>
          <a:p>
            <a:pPr marL="216000" indent="-215640">
              <a:lnSpc>
                <a:spcPct val="100000"/>
              </a:lnSpc>
            </a:pPr>
            <a:r>
              <a:rPr lang="en-US" sz="1100" b="0" strike="noStrike" spc="-1">
                <a:latin typeface="Arial"/>
              </a:rPr>
              <a:t>§ Hay varios métodos conocidos de solución, de modo de tener una biblioteca de opciones.(se conocen las posibles soluciones)</a:t>
            </a:r>
          </a:p>
          <a:p>
            <a:pPr marL="216000" indent="-215640">
              <a:lnSpc>
                <a:spcPct val="100000"/>
              </a:lnSpc>
            </a:pPr>
            <a:r>
              <a:rPr lang="en-US" sz="1100" b="0" strike="noStrike" spc="-1">
                <a:latin typeface="Arial"/>
              </a:rPr>
              <a:t>§ Un análisis extensivo ha creado reglas explícitas para elegir el método de solución, dados los</a:t>
            </a:r>
          </a:p>
          <a:p>
            <a:pPr marL="216000" indent="-215640">
              <a:lnSpc>
                <a:spcPct val="100000"/>
              </a:lnSpc>
            </a:pPr>
            <a:r>
              <a:rPr lang="en-US" sz="1100" b="0" strike="noStrike" spc="-1">
                <a:latin typeface="Arial"/>
              </a:rPr>
              <a:t>parámetros del problema.</a:t>
            </a:r>
          </a:p>
          <a:p>
            <a:pPr marL="216000" indent="-215640">
              <a:lnSpc>
                <a:spcPct val="100000"/>
              </a:lnSpc>
            </a:pPr>
            <a:r>
              <a:rPr lang="en-US" sz="1100" b="0" strike="noStrike" spc="-1">
                <a:latin typeface="Arial"/>
              </a:rPr>
              <a:t>Es difícil ver cómo se pueden generalizar estas técnicas al amplio campo de los sistemas de software, en</a:t>
            </a:r>
          </a:p>
          <a:p>
            <a:pPr marL="216000" indent="-215640">
              <a:lnSpc>
                <a:spcPct val="100000"/>
              </a:lnSpc>
            </a:pPr>
            <a:r>
              <a:rPr lang="en-US" sz="1100" b="0" strike="noStrike" spc="-1">
                <a:latin typeface="Arial"/>
              </a:rPr>
              <a:t>donde los casos con esas bellas propiedades son la excepción. Es difícil incluso imaginar cómo podría</a:t>
            </a:r>
          </a:p>
          <a:p>
            <a:pPr marL="216000" indent="-215640">
              <a:lnSpc>
                <a:spcPct val="100000"/>
              </a:lnSpc>
            </a:pPr>
            <a:r>
              <a:rPr lang="en-US" sz="1100" b="0" strike="noStrike" spc="-1">
                <a:latin typeface="Arial"/>
              </a:rPr>
              <a:t>ocurrir una gran generalización.</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25969439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PlaceHolder 1"/>
          <p:cNvSpPr>
            <a:spLocks noGrp="1" noRot="1" noChangeAspect="1"/>
          </p:cNvSpPr>
          <p:nvPr>
            <p:ph type="sldImg"/>
          </p:nvPr>
        </p:nvSpPr>
        <p:spPr>
          <a:xfrm>
            <a:off x="381240" y="685800"/>
            <a:ext cx="6094800" cy="3427920"/>
          </a:xfrm>
          <a:prstGeom prst="rect">
            <a:avLst/>
          </a:prstGeom>
        </p:spPr>
      </p:sp>
      <p:sp>
        <p:nvSpPr>
          <p:cNvPr id="482"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Programación gráfica.programas donde mediante la especificación de gráficas computacionales obtenemos un producto que funciona. El autor sostiene que el software es muy difícil de visualizar,no importa cómo se diagrame, uno siente solamente una dimensión del gran completo,y aun superponiendo todos los diagramas, es difícil extraer una visión global</a:t>
            </a:r>
          </a:p>
          <a:p>
            <a:pPr marL="216000" indent="-215640">
              <a:lnSpc>
                <a:spcPct val="100000"/>
              </a:lnSpc>
            </a:pPr>
            <a:r>
              <a:rPr lang="en-US" sz="1100" b="0" strike="noStrike" spc="-1">
                <a:latin typeface="Arial"/>
              </a:rPr>
              <a:t>--------------------------------------------------</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Programación gráfica. Un tema favorito para las tesis de doctorado en ingeniería de software es la</a:t>
            </a:r>
          </a:p>
          <a:p>
            <a:pPr marL="216000" indent="-215640">
              <a:lnSpc>
                <a:spcPct val="100000"/>
              </a:lnSpc>
            </a:pPr>
            <a:r>
              <a:rPr lang="en-US" sz="1100" b="0" strike="noStrike" spc="-1">
                <a:latin typeface="Arial"/>
              </a:rPr>
              <a:t>programación gráfica o visual —la aplicación de gráficas computacionales al diseño de software. [6][7]</a:t>
            </a:r>
          </a:p>
          <a:p>
            <a:pPr marL="216000" indent="-215640">
              <a:lnSpc>
                <a:spcPct val="100000"/>
              </a:lnSpc>
            </a:pPr>
            <a:r>
              <a:rPr lang="en-US" sz="1100" b="0" strike="noStrike" spc="-1">
                <a:latin typeface="Arial"/>
              </a:rPr>
              <a:t>A veces se muestra la promesa de este enfoque por analogía al diseño de circuitos de integración en</a:t>
            </a:r>
          </a:p>
          <a:p>
            <a:pPr marL="216000" indent="-215640">
              <a:lnSpc>
                <a:spcPct val="100000"/>
              </a:lnSpc>
            </a:pPr>
            <a:r>
              <a:rPr lang="en-US" sz="1100" b="0" strike="noStrike" spc="-1">
                <a:latin typeface="Arial"/>
              </a:rPr>
              <a:t>gran escala, donde las gráficas computacionales juegan un papel tan fructífero. Algunas veces el</a:t>
            </a:r>
          </a:p>
          <a:p>
            <a:pPr marL="216000" indent="-215640">
              <a:lnSpc>
                <a:spcPct val="100000"/>
              </a:lnSpc>
            </a:pPr>
            <a:r>
              <a:rPr lang="en-US" sz="1100" b="0" strike="noStrike" spc="-1">
                <a:latin typeface="Arial"/>
              </a:rPr>
              <a:t>teórico justifica su enfoque considerando los diagramas de flujo como el medio ideal para diseñar</a:t>
            </a:r>
          </a:p>
          <a:p>
            <a:pPr marL="216000" indent="-215640">
              <a:lnSpc>
                <a:spcPct val="100000"/>
              </a:lnSpc>
            </a:pPr>
            <a:r>
              <a:rPr lang="en-US" sz="1100" b="0" strike="noStrike" spc="-1">
                <a:latin typeface="Arial"/>
              </a:rPr>
              <a:t>programas y entregando poderosas herramientas para construirlos.</a:t>
            </a:r>
          </a:p>
          <a:p>
            <a:pPr marL="216000" indent="-215640">
              <a:lnSpc>
                <a:spcPct val="100000"/>
              </a:lnSpc>
            </a:pPr>
            <a:r>
              <a:rPr lang="en-US" sz="1100" b="0" strike="noStrike" spc="-1">
                <a:latin typeface="Arial"/>
              </a:rPr>
              <a:t>Nada convincente, mucho menos excitante, ha salido aún de esos esfuerzos. Estoy convencido de que</a:t>
            </a:r>
          </a:p>
          <a:p>
            <a:pPr marL="216000" indent="-215640">
              <a:lnSpc>
                <a:spcPct val="100000"/>
              </a:lnSpc>
            </a:pPr>
            <a:r>
              <a:rPr lang="en-US" sz="1100" b="0" strike="noStrike" spc="-1">
                <a:latin typeface="Arial"/>
              </a:rPr>
              <a:t>nada saldrá.</a:t>
            </a:r>
          </a:p>
          <a:p>
            <a:pPr marL="216000" indent="-215640">
              <a:lnSpc>
                <a:spcPct val="100000"/>
              </a:lnSpc>
            </a:pPr>
            <a:r>
              <a:rPr lang="en-US" sz="1100" b="0" strike="noStrike" spc="-1">
                <a:latin typeface="Arial"/>
              </a:rPr>
              <a:t>el software es muy difícil de visualizar. Independientemente de que</a:t>
            </a:r>
          </a:p>
          <a:p>
            <a:pPr marL="216000" indent="-215640">
              <a:lnSpc>
                <a:spcPct val="100000"/>
              </a:lnSpc>
            </a:pPr>
            <a:r>
              <a:rPr lang="en-US" sz="1100" b="0" strike="noStrike" spc="-1">
                <a:latin typeface="Arial"/>
              </a:rPr>
              <a:t>uno haga diagramas de flujo de control, anidación del alcance de las variables, referencias de</a:t>
            </a:r>
          </a:p>
          <a:p>
            <a:pPr marL="216000" indent="-215640">
              <a:lnSpc>
                <a:spcPct val="100000"/>
              </a:lnSpc>
            </a:pPr>
            <a:r>
              <a:rPr lang="en-US" sz="1100" b="0" strike="noStrike" spc="-1">
                <a:latin typeface="Arial"/>
              </a:rPr>
              <a:t>variables, flujo de datos, estructuras de datos jerárquicas, o lo que sea, uno siente sólo una dimensión</a:t>
            </a:r>
          </a:p>
          <a:p>
            <a:pPr marL="216000" indent="-215640">
              <a:lnSpc>
                <a:spcPct val="100000"/>
              </a:lnSpc>
            </a:pPr>
            <a:r>
              <a:rPr lang="en-US" sz="1100" b="0" strike="noStrike" spc="-1">
                <a:latin typeface="Arial"/>
              </a:rPr>
              <a:t>del elefante de software intrincadamente interrelacionado. Si uno superpone todos los diagramas</a:t>
            </a:r>
          </a:p>
          <a:p>
            <a:pPr marL="216000" indent="-215640">
              <a:lnSpc>
                <a:spcPct val="100000"/>
              </a:lnSpc>
            </a:pPr>
            <a:r>
              <a:rPr lang="en-US" sz="1100" b="0" strike="noStrike" spc="-1">
                <a:latin typeface="Arial"/>
              </a:rPr>
              <a:t>generados por muchas de estas vistas relevantes, es difícil extraer una visión global. La analogía de los</a:t>
            </a:r>
          </a:p>
          <a:p>
            <a:pPr marL="216000" indent="-215640">
              <a:lnSpc>
                <a:spcPct val="100000"/>
              </a:lnSpc>
            </a:pPr>
            <a:r>
              <a:rPr lang="en-US" sz="1100" b="0" strike="noStrike" spc="-1">
                <a:latin typeface="Arial"/>
              </a:rPr>
              <a:t>circuitos de integración en gran escala es fundamentalmente conducente a error —el diseño de un</a:t>
            </a:r>
          </a:p>
          <a:p>
            <a:pPr marL="216000" indent="-215640">
              <a:lnSpc>
                <a:spcPct val="100000"/>
              </a:lnSpc>
            </a:pPr>
            <a:r>
              <a:rPr lang="en-US" sz="1100" b="0" strike="noStrike" spc="-1">
                <a:latin typeface="Arial"/>
              </a:rPr>
              <a:t>circuito integrado es una descripción bidimensional en niveles cuya geometría refleja su realización</a:t>
            </a:r>
          </a:p>
          <a:p>
            <a:pPr marL="216000" indent="-215640">
              <a:lnSpc>
                <a:spcPct val="100000"/>
              </a:lnSpc>
            </a:pPr>
            <a:r>
              <a:rPr lang="en-US" sz="1100" b="0" strike="noStrike" spc="-1">
                <a:latin typeface="Arial"/>
              </a:rPr>
              <a:t>tridimensional—. El de un sistema de software no.</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878984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PlaceHolder 1"/>
          <p:cNvSpPr>
            <a:spLocks noGrp="1" noRot="1" noChangeAspect="1"/>
          </p:cNvSpPr>
          <p:nvPr>
            <p:ph type="sldImg"/>
          </p:nvPr>
        </p:nvSpPr>
        <p:spPr>
          <a:xfrm>
            <a:off x="381240" y="685800"/>
            <a:ext cx="6094800" cy="3427920"/>
          </a:xfrm>
          <a:prstGeom prst="rect">
            <a:avLst/>
          </a:prstGeom>
        </p:spPr>
      </p:sp>
      <p:sp>
        <p:nvSpPr>
          <p:cNvPr id="484"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Verificación de programas, utilizado para eliminar errores en la parte de la </a:t>
            </a:r>
            <a:r>
              <a:rPr lang="en-US" sz="1100" b="1" strike="noStrike" spc="-1">
                <a:latin typeface="Arial"/>
              </a:rPr>
              <a:t>especificación </a:t>
            </a:r>
            <a:r>
              <a:rPr lang="en-US" sz="1100" b="0" strike="noStrike" spc="-1">
                <a:latin typeface="Arial"/>
              </a:rPr>
              <a:t>del sitema. Es una parte mas que fundamental para garantizar la calidad de este, pero aca no se encuentra la respuesta magica, una verificacion perfecta sólo puede establecer que un programa</a:t>
            </a:r>
          </a:p>
          <a:p>
            <a:pPr marL="216000" indent="-215640">
              <a:lnSpc>
                <a:spcPct val="100000"/>
              </a:lnSpc>
            </a:pPr>
            <a:r>
              <a:rPr lang="en-US" sz="1100" b="0" strike="noStrike" spc="-1">
                <a:latin typeface="Arial"/>
              </a:rPr>
              <a:t>satisface su especificación pero no significa que este se encuentre libre de errores</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Verificación de programas. Una buena parte del esfuerzo de la programación moderna se dedica a la</a:t>
            </a:r>
          </a:p>
          <a:p>
            <a:pPr marL="216000" indent="-215640">
              <a:lnSpc>
                <a:spcPct val="100000"/>
              </a:lnSpc>
            </a:pPr>
            <a:r>
              <a:rPr lang="en-US" sz="1100" b="0" strike="noStrike" spc="-1">
                <a:latin typeface="Arial"/>
              </a:rPr>
              <a:t>prueba de programas y a la corrección de errores. ¿Es posible encontrar una bala de plata eliminando</a:t>
            </a:r>
          </a:p>
          <a:p>
            <a:pPr marL="216000" indent="-215640">
              <a:lnSpc>
                <a:spcPct val="100000"/>
              </a:lnSpc>
            </a:pPr>
            <a:r>
              <a:rPr lang="en-US" sz="1100" b="0" strike="noStrike" spc="-1">
                <a:latin typeface="Arial"/>
              </a:rPr>
              <a:t>los errores en su origen, en la fase de diseño del sistema? ¿Es posible mejorar radicalmente la</a:t>
            </a:r>
          </a:p>
          <a:p>
            <a:pPr marL="216000" indent="-215640">
              <a:lnSpc>
                <a:spcPct val="100000"/>
              </a:lnSpc>
            </a:pPr>
            <a:r>
              <a:rPr lang="en-US" sz="1100" b="0" strike="noStrike" spc="-1">
                <a:latin typeface="Arial"/>
              </a:rPr>
              <a:t>productividad y la confiabilidad de los productos siguiendo la estrategia profundamente diferente de</a:t>
            </a:r>
          </a:p>
          <a:p>
            <a:pPr marL="216000" indent="-215640">
              <a:lnSpc>
                <a:spcPct val="100000"/>
              </a:lnSpc>
            </a:pPr>
            <a:r>
              <a:rPr lang="en-US" sz="1100" b="0" strike="noStrike" spc="-1">
                <a:latin typeface="Arial"/>
              </a:rPr>
              <a:t>demostrar que los diseños están correctos antes de hacer grandes esfuerzos en implementarlos y luego</a:t>
            </a:r>
          </a:p>
          <a:p>
            <a:pPr marL="216000" indent="-215640">
              <a:lnSpc>
                <a:spcPct val="100000"/>
              </a:lnSpc>
            </a:pPr>
            <a:r>
              <a:rPr lang="en-US" sz="1100" b="0" strike="noStrike" spc="-1">
                <a:latin typeface="Arial"/>
              </a:rPr>
              <a:t>probarlos?</a:t>
            </a:r>
          </a:p>
          <a:p>
            <a:pPr marL="216000" indent="-215640">
              <a:lnSpc>
                <a:spcPct val="100000"/>
              </a:lnSpc>
            </a:pPr>
            <a:r>
              <a:rPr lang="en-US" sz="1100" b="0" strike="noStrike" spc="-1">
                <a:latin typeface="Arial"/>
              </a:rPr>
              <a:t>Yo no creo que vayamos a encontrar aquí productividad mágica. La demostración de programas es</a:t>
            </a:r>
          </a:p>
          <a:p>
            <a:pPr marL="216000" indent="-215640">
              <a:lnSpc>
                <a:spcPct val="100000"/>
              </a:lnSpc>
            </a:pPr>
            <a:r>
              <a:rPr lang="en-US" sz="1100" b="0" strike="noStrike" spc="-1">
                <a:latin typeface="Arial"/>
              </a:rPr>
              <a:t>un concepto poderoso, y va a ser muy importante en cosas como núcleos de sistemas operativos</a:t>
            </a:r>
          </a:p>
          <a:p>
            <a:pPr marL="216000" indent="-215640">
              <a:lnSpc>
                <a:spcPct val="100000"/>
              </a:lnSpc>
            </a:pPr>
            <a:r>
              <a:rPr lang="en-US" sz="1100" b="0" strike="noStrike" spc="-1">
                <a:latin typeface="Arial"/>
              </a:rPr>
              <a:t>seguros. Sin embargo, la tecnología no promete ahorrar trabajo. Las verificacionesson tan trabajosas</a:t>
            </a:r>
          </a:p>
          <a:p>
            <a:pPr marL="216000" indent="-215640">
              <a:lnSpc>
                <a:spcPct val="100000"/>
              </a:lnSpc>
            </a:pPr>
            <a:r>
              <a:rPr lang="en-US" sz="1100" b="0" strike="noStrike" spc="-1">
                <a:latin typeface="Arial"/>
              </a:rPr>
              <a:t>que sólo unos pocos programas substanciales han sido demostrados.</a:t>
            </a:r>
          </a:p>
          <a:p>
            <a:pPr marL="216000" indent="-215640">
              <a:lnSpc>
                <a:spcPct val="100000"/>
              </a:lnSpc>
            </a:pPr>
            <a:r>
              <a:rPr lang="en-US" sz="1100" b="0" strike="noStrike" spc="-1">
                <a:latin typeface="Arial"/>
              </a:rPr>
              <a:t>La verificacion de programas no significa programas libres de error. Aquí tampoco hay magia. Las</a:t>
            </a:r>
          </a:p>
          <a:p>
            <a:pPr marL="216000" indent="-215640">
              <a:lnSpc>
                <a:spcPct val="100000"/>
              </a:lnSpc>
            </a:pPr>
            <a:r>
              <a:rPr lang="en-US" sz="1100" b="0" strike="noStrike" spc="-1">
                <a:latin typeface="Arial"/>
              </a:rPr>
              <a:t>verificaciones matemáticas también pueden ser erróneas. De modo que si bien las verificaciones</a:t>
            </a:r>
          </a:p>
          <a:p>
            <a:pPr marL="216000" indent="-215640">
              <a:lnSpc>
                <a:spcPct val="100000"/>
              </a:lnSpc>
            </a:pPr>
            <a:r>
              <a:rPr lang="en-US" sz="1100" b="0" strike="noStrike" spc="-1">
                <a:latin typeface="Arial"/>
              </a:rPr>
              <a:t>pueden reducir el trabajo de prueba de programas, no lo pueden eliminar.</a:t>
            </a:r>
          </a:p>
          <a:p>
            <a:pPr marL="216000" indent="-215640">
              <a:lnSpc>
                <a:spcPct val="100000"/>
              </a:lnSpc>
            </a:pPr>
            <a:r>
              <a:rPr lang="en-US" sz="1100" b="0" strike="noStrike" spc="-1">
                <a:latin typeface="Arial"/>
              </a:rPr>
              <a:t>Peor aún, incluso una demostración de programas perfecta sólo puede establecer que un programa</a:t>
            </a:r>
          </a:p>
          <a:p>
            <a:pPr marL="216000" indent="-215640">
              <a:lnSpc>
                <a:spcPct val="100000"/>
              </a:lnSpc>
            </a:pPr>
            <a:r>
              <a:rPr lang="en-US" sz="1100" b="0" strike="noStrike" spc="-1">
                <a:latin typeface="Arial"/>
              </a:rPr>
              <a:t>satisface su especificación. La parte más difícil del trabajo de software es llegar a una especificación</a:t>
            </a:r>
          </a:p>
          <a:p>
            <a:pPr marL="216000" indent="-215640">
              <a:lnSpc>
                <a:spcPct val="100000"/>
              </a:lnSpc>
            </a:pPr>
            <a:r>
              <a:rPr lang="en-US" sz="1100" b="0" strike="noStrike" spc="-1">
                <a:latin typeface="Arial"/>
              </a:rPr>
              <a:t>completa y consistente; de hecho, una buena parte de la esencia de la construcción de un programa es</a:t>
            </a:r>
          </a:p>
          <a:p>
            <a:pPr marL="216000" indent="-215640">
              <a:lnSpc>
                <a:spcPct val="100000"/>
              </a:lnSpc>
            </a:pPr>
            <a:r>
              <a:rPr lang="en-US" sz="1100" b="0" strike="noStrike" spc="-1">
                <a:latin typeface="Arial"/>
              </a:rPr>
              <a:t>el corregir la especificación.</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4112816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PlaceHolder 1"/>
          <p:cNvSpPr>
            <a:spLocks noGrp="1" noRot="1" noChangeAspect="1"/>
          </p:cNvSpPr>
          <p:nvPr>
            <p:ph type="sldImg"/>
          </p:nvPr>
        </p:nvSpPr>
        <p:spPr>
          <a:xfrm>
            <a:off x="381240" y="685800"/>
            <a:ext cx="6094800" cy="3427920"/>
          </a:xfrm>
          <a:prstGeom prst="rect">
            <a:avLst/>
          </a:prstGeom>
        </p:spPr>
      </p:sp>
      <p:sp>
        <p:nvSpPr>
          <p:cNvPr id="486"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La velocidad de compilación de las estaciones de trabajo otorga un mejor aprovechamiento del tiempo dejando como ultima milla solo la capacidad de pensar de los programadores,del mismo modo un ambiente de trabajo favorable, sin inconvenientes, con herramientas que ayudan a la sintaxis y semántica,son factores que influyen en el desempeño pero no garantizan si o si una ganancia </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Ambientes y herramientas. ¿Cuánta ganancia adicional se puede esperar de las muchas</a:t>
            </a:r>
          </a:p>
          <a:p>
            <a:pPr marL="216000" indent="-215640">
              <a:lnSpc>
                <a:spcPct val="100000"/>
              </a:lnSpc>
            </a:pPr>
            <a:r>
              <a:rPr lang="en-US" sz="1100" b="0" strike="noStrike" spc="-1">
                <a:latin typeface="Arial"/>
              </a:rPr>
              <a:t>investigaciones en ambientes de programación? Nuestra reacción instintiva es que los problemas con</a:t>
            </a:r>
          </a:p>
          <a:p>
            <a:pPr marL="216000" indent="-215640">
              <a:lnSpc>
                <a:spcPct val="100000"/>
              </a:lnSpc>
            </a:pPr>
            <a:r>
              <a:rPr lang="en-US" sz="1100" b="0" strike="noStrike" spc="-1">
                <a:latin typeface="Arial"/>
              </a:rPr>
              <a:t>mayor rendimiento -sistemas jerárquicos de archivos, formatos de archivos uniformes para permitir</a:t>
            </a:r>
          </a:p>
          <a:p>
            <a:pPr marL="216000" indent="-215640">
              <a:lnSpc>
                <a:spcPct val="100000"/>
              </a:lnSpc>
            </a:pPr>
            <a:r>
              <a:rPr lang="en-US" sz="1100" b="0" strike="noStrike" spc="-1">
                <a:latin typeface="Arial"/>
              </a:rPr>
              <a:t>interfaces entre programas, y herramientas generalizadas- ya fueron atacados y fueron resueltos.</a:t>
            </a:r>
          </a:p>
          <a:p>
            <a:pPr marL="216000" indent="-215640">
              <a:lnSpc>
                <a:spcPct val="100000"/>
              </a:lnSpc>
            </a:pPr>
            <a:r>
              <a:rPr lang="en-US" sz="1100" b="0" strike="noStrike" spc="-1">
                <a:latin typeface="Arial"/>
              </a:rPr>
              <a:t>Editores inteligentes orientados a un lenguaje son desarrollos no muy usados en la práctica, pero lo más</a:t>
            </a:r>
          </a:p>
          <a:p>
            <a:pPr marL="216000" indent="-215640">
              <a:lnSpc>
                <a:spcPct val="100000"/>
              </a:lnSpc>
            </a:pPr>
            <a:r>
              <a:rPr lang="en-US" sz="1100" b="0" strike="noStrike" spc="-1">
                <a:latin typeface="Arial"/>
              </a:rPr>
              <a:t>que prometen es liberarse de los errores sintácticos y de los errores semánticos simples.</a:t>
            </a:r>
          </a:p>
          <a:p>
            <a:pPr marL="216000" indent="-215640">
              <a:lnSpc>
                <a:spcPct val="100000"/>
              </a:lnSpc>
            </a:pPr>
            <a:r>
              <a:rPr lang="en-US" sz="1100" b="0" strike="noStrike" spc="-1">
                <a:latin typeface="Arial"/>
              </a:rPr>
              <a:t>Tal vez la ganancia más grande que aún no se ha obtenido de los ambientes de programación es el</a:t>
            </a:r>
          </a:p>
          <a:p>
            <a:pPr marL="216000" indent="-215640">
              <a:lnSpc>
                <a:spcPct val="100000"/>
              </a:lnSpc>
            </a:pPr>
            <a:r>
              <a:rPr lang="en-US" sz="1100" b="0" strike="noStrike" spc="-1">
                <a:latin typeface="Arial"/>
              </a:rPr>
              <a:t>uso de bases de datos integradas para controlar la gran cantidad de detalles que necesita saber un</a:t>
            </a:r>
          </a:p>
          <a:p>
            <a:pPr marL="216000" indent="-215640">
              <a:lnSpc>
                <a:spcPct val="100000"/>
              </a:lnSpc>
            </a:pPr>
            <a:r>
              <a:rPr lang="en-US" sz="1100" b="0" strike="noStrike" spc="-1">
                <a:latin typeface="Arial"/>
              </a:rPr>
              <a:t>programador individual y que deben mantenerse al día por un grupo de colaboradores en un sistema.</a:t>
            </a:r>
          </a:p>
          <a:p>
            <a:pPr marL="216000" indent="-215640">
              <a:lnSpc>
                <a:spcPct val="100000"/>
              </a:lnSpc>
            </a:pPr>
            <a:r>
              <a:rPr lang="en-US" sz="1100" b="0" strike="noStrike" spc="-1">
                <a:latin typeface="Arial"/>
              </a:rPr>
              <a:t>Con certeza este trabajo vale la pena y dará frutos tanto en productividad como confiabilidad. Pero</a:t>
            </a:r>
          </a:p>
          <a:p>
            <a:pPr marL="216000" indent="-215640">
              <a:lnSpc>
                <a:spcPct val="100000"/>
              </a:lnSpc>
            </a:pPr>
            <a:r>
              <a:rPr lang="en-US" sz="1100" b="0" strike="noStrike" spc="-1">
                <a:latin typeface="Arial"/>
              </a:rPr>
              <a:t>por su propia naturaleza, las utilidades de aquí en adelante deben ser marginales.?????</a:t>
            </a:r>
          </a:p>
          <a:p>
            <a:pPr marL="216000" indent="-215640">
              <a:lnSpc>
                <a:spcPct val="100000"/>
              </a:lnSpc>
            </a:pPr>
            <a:r>
              <a:rPr lang="en-US" sz="1100" b="0" strike="noStrike" spc="-1">
                <a:latin typeface="Arial"/>
              </a:rPr>
              <a:t>Estaciones de trabajo. ¿Qué ganancias pueden esperarse para el arte del software a partir del</a:t>
            </a:r>
          </a:p>
          <a:p>
            <a:pPr marL="216000" indent="-215640">
              <a:lnSpc>
                <a:spcPct val="100000"/>
              </a:lnSpc>
            </a:pPr>
            <a:r>
              <a:rPr lang="en-US" sz="1100" b="0" strike="noStrike" spc="-1">
                <a:latin typeface="Arial"/>
              </a:rPr>
              <a:t>aumento cierto y rápido en la capacidad de las estaciones de trabajo individuales? Bueno, ¿cuántos</a:t>
            </a:r>
          </a:p>
          <a:p>
            <a:pPr marL="216000" indent="-215640">
              <a:lnSpc>
                <a:spcPct val="100000"/>
              </a:lnSpc>
            </a:pPr>
            <a:r>
              <a:rPr lang="en-US" sz="1100" b="0" strike="noStrike" spc="-1">
                <a:latin typeface="Arial"/>
              </a:rPr>
              <a:t>millones de instrucciones por segundo puede uno usar con provecho? La composición y edición de</a:t>
            </a:r>
          </a:p>
          <a:p>
            <a:pPr marL="216000" indent="-215640">
              <a:lnSpc>
                <a:spcPct val="100000"/>
              </a:lnSpc>
            </a:pPr>
            <a:r>
              <a:rPr lang="en-US" sz="1100" b="0" strike="noStrike" spc="-1">
                <a:latin typeface="Arial"/>
              </a:rPr>
              <a:t>programas se hace perfectamente bien con las velocidades actuales. La compilación podría aumentar</a:t>
            </a:r>
          </a:p>
          <a:p>
            <a:pPr marL="216000" indent="-215640">
              <a:lnSpc>
                <a:spcPct val="100000"/>
              </a:lnSpc>
            </a:pPr>
            <a:r>
              <a:rPr lang="en-US" sz="1100" b="0" strike="noStrike" spc="-1">
                <a:latin typeface="Arial"/>
              </a:rPr>
              <a:t>de velocidad, pero un factor de 10 en la velocidad hará que con certeza el pensar sea la actividad</a:t>
            </a:r>
          </a:p>
          <a:p>
            <a:pPr marL="216000" indent="-215640">
              <a:lnSpc>
                <a:spcPct val="100000"/>
              </a:lnSpc>
            </a:pPr>
            <a:r>
              <a:rPr lang="en-US" sz="1100" b="0" strike="noStrike" spc="-1">
                <a:latin typeface="Arial"/>
              </a:rPr>
              <a:t>dominante de los programadores. De hecho, ya parece serlo.</a:t>
            </a:r>
          </a:p>
          <a:p>
            <a:pPr marL="216000" indent="-215640">
              <a:lnSpc>
                <a:spcPct val="100000"/>
              </a:lnSpc>
            </a:pPr>
            <a:r>
              <a:rPr lang="en-US" sz="1100" b="0" strike="noStrike" spc="-1">
                <a:latin typeface="Arial"/>
              </a:rPr>
              <a:t>Claro que le damos la bienvenida a las estaciones de trabajo más poderosas. Pero no podemos esperar</a:t>
            </a:r>
          </a:p>
          <a:p>
            <a:pPr marL="216000" indent="-215640">
              <a:lnSpc>
                <a:spcPct val="100000"/>
              </a:lnSpc>
            </a:pPr>
            <a:r>
              <a:rPr lang="en-US" sz="1100" b="0" strike="noStrike" spc="-1">
                <a:latin typeface="Arial"/>
              </a:rPr>
              <a:t>encantos mágicos de ellas.</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3051591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PlaceHolder 1"/>
          <p:cNvSpPr>
            <a:spLocks noGrp="1" noRot="1" noChangeAspect="1"/>
          </p:cNvSpPr>
          <p:nvPr>
            <p:ph type="sldImg"/>
          </p:nvPr>
        </p:nvSpPr>
        <p:spPr>
          <a:xfrm>
            <a:off x="381240" y="685800"/>
            <a:ext cx="6094800" cy="3427920"/>
          </a:xfrm>
          <a:prstGeom prst="rect">
            <a:avLst/>
          </a:prstGeom>
        </p:spPr>
      </p:sp>
      <p:sp>
        <p:nvSpPr>
          <p:cNvPr id="488"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Ataques prometedores a la esencia conceptual</a:t>
            </a:r>
          </a:p>
          <a:p>
            <a:pPr marL="216000" indent="-215640">
              <a:lnSpc>
                <a:spcPct val="100000"/>
              </a:lnSpc>
            </a:pPr>
            <a:r>
              <a:rPr lang="en-US" sz="1100" b="0" strike="noStrike" spc="-1">
                <a:latin typeface="Arial"/>
              </a:rPr>
              <a:t>Si bien ningún cambio tecnológico promete el tipo de resultados mágicos hay tanto una abundancia de buenos trabajos llevándose a cabo, y una promesa de progreso constante. Todos estos ataques tecnológicos a los accidentes del software están limitados por la ecuación de la  productividad:</a:t>
            </a:r>
          </a:p>
          <a:p>
            <a:pPr marL="216000" indent="-215640">
              <a:lnSpc>
                <a:spcPct val="100000"/>
              </a:lnSpc>
            </a:pPr>
            <a:r>
              <a:rPr lang="en-US" sz="1100" b="0" strike="noStrike" spc="-1">
                <a:latin typeface="Arial"/>
              </a:rPr>
              <a:t>Tiempo_de_ejecución = ∑ (frecuencia)i x (tiempo)i</a:t>
            </a:r>
          </a:p>
          <a:p>
            <a:pPr marL="216000" indent="-215640">
              <a:lnSpc>
                <a:spcPct val="100000"/>
              </a:lnSpc>
            </a:pPr>
            <a:r>
              <a:rPr lang="en-US" sz="1100" b="0" strike="noStrike" spc="-1">
                <a:latin typeface="Arial"/>
              </a:rPr>
              <a:t>se debe considerar aquellos ataques que se concentran en la esencia del problema</a:t>
            </a:r>
          </a:p>
          <a:p>
            <a:pPr marL="216000" indent="-215640">
              <a:lnSpc>
                <a:spcPct val="100000"/>
              </a:lnSpc>
            </a:pPr>
            <a:r>
              <a:rPr lang="en-US" sz="1100" b="0" strike="noStrike" spc="-1">
                <a:latin typeface="Arial"/>
              </a:rPr>
              <a:t>del software estos son los ataques que el autor cree prometedores</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22497184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PlaceHolder 1"/>
          <p:cNvSpPr>
            <a:spLocks noGrp="1" noRot="1" noChangeAspect="1"/>
          </p:cNvSpPr>
          <p:nvPr>
            <p:ph type="sldImg"/>
          </p:nvPr>
        </p:nvSpPr>
        <p:spPr>
          <a:xfrm>
            <a:off x="381240" y="685800"/>
            <a:ext cx="6094800" cy="3427920"/>
          </a:xfrm>
          <a:prstGeom prst="rect">
            <a:avLst/>
          </a:prstGeom>
        </p:spPr>
      </p:sp>
      <p:sp>
        <p:nvSpPr>
          <p:cNvPr id="490"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Comprar versus construir. </a:t>
            </a:r>
          </a:p>
          <a:p>
            <a:pPr marL="216000" indent="-215640">
              <a:lnSpc>
                <a:spcPct val="100000"/>
              </a:lnSpc>
            </a:pPr>
            <a:r>
              <a:rPr lang="en-US" sz="1100" b="0" strike="noStrike" spc="-1">
                <a:latin typeface="Arial"/>
              </a:rPr>
              <a:t>La solución más radical para la construcción de software es no construirlo en su totalidad.</a:t>
            </a:r>
          </a:p>
          <a:p>
            <a:pPr marL="216000" indent="-215640">
              <a:lnSpc>
                <a:spcPct val="100000"/>
              </a:lnSpc>
            </a:pPr>
            <a:r>
              <a:rPr lang="en-US" sz="1100" b="0" strike="noStrike" spc="-1">
                <a:latin typeface="Arial"/>
              </a:rPr>
              <a:t>ya que en el mercado abundan productos de software de distintos tipo Esto resulta cada día más fácil, Incluso es posible comprar herramientas y ambientes de programación. </a:t>
            </a:r>
          </a:p>
          <a:p>
            <a:pPr marL="216000" indent="-215640">
              <a:lnSpc>
                <a:spcPct val="100000"/>
              </a:lnSpc>
            </a:pPr>
            <a:r>
              <a:rPr lang="en-US" sz="1100" b="0" strike="noStrike" spc="-1">
                <a:latin typeface="Arial"/>
              </a:rPr>
              <a:t>Cualquiera de esos productos es más barato comprarlo que hacerlo ya queuna pieza de software comprada es sólo como un año-programador.  estan mejor documentados y algo mejor mantenidos que el software hecho en casa. El costo del software siempre ha sido el costo de desarrollo.</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11002558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PlaceHolder 1"/>
          <p:cNvSpPr>
            <a:spLocks noGrp="1" noRot="1" noChangeAspect="1"/>
          </p:cNvSpPr>
          <p:nvPr>
            <p:ph type="sldImg"/>
          </p:nvPr>
        </p:nvSpPr>
        <p:spPr>
          <a:xfrm>
            <a:off x="381240" y="685800"/>
            <a:ext cx="6094800" cy="3427920"/>
          </a:xfrm>
          <a:prstGeom prst="rect">
            <a:avLst/>
          </a:prstGeom>
        </p:spPr>
      </p:sp>
      <p:sp>
        <p:nvSpPr>
          <p:cNvPr id="492"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Refinamiento de requerimientos y prototipos rápidos. </a:t>
            </a:r>
          </a:p>
          <a:p>
            <a:pPr marL="216000" indent="-215640">
              <a:lnSpc>
                <a:spcPct val="100000"/>
              </a:lnSpc>
            </a:pPr>
            <a:r>
              <a:rPr lang="en-US" sz="1100" b="0" strike="noStrike" spc="-1">
                <a:latin typeface="Arial"/>
              </a:rPr>
              <a:t>La labor más importante que hace un constructor de software para su cliente es la extracción iterada y el refinamiento de los requerimientos del producto. el cliente no sabe lo que quiere por lo que hay planificar cualquier actividad de diseño de software es necesario considerar una larga iteración entre el cliente y el diseñador .uno de los esfuerzos tecnológicos actuales más importantes es el desarrollo de enfoques y</a:t>
            </a:r>
          </a:p>
          <a:p>
            <a:pPr marL="216000" indent="-215640">
              <a:lnSpc>
                <a:spcPct val="100000"/>
              </a:lnSpc>
            </a:pPr>
            <a:r>
              <a:rPr lang="en-US" sz="1100" b="0" strike="noStrike" spc="-1">
                <a:latin typeface="Arial"/>
              </a:rPr>
              <a:t>herramientas para hacer prototipos rápidamente, porque la construcción de prototipos es parte de la</a:t>
            </a:r>
          </a:p>
          <a:p>
            <a:pPr marL="216000" indent="-215640">
              <a:lnSpc>
                <a:spcPct val="100000"/>
              </a:lnSpc>
            </a:pPr>
            <a:r>
              <a:rPr lang="en-US" sz="1100" b="0" strike="noStrike" spc="-1">
                <a:latin typeface="Arial"/>
              </a:rPr>
              <a:t>especificación iterativa de requerimientos.</a:t>
            </a:r>
          </a:p>
          <a:p>
            <a:pPr marL="216000" indent="-215640">
              <a:lnSpc>
                <a:spcPct val="100000"/>
              </a:lnSpc>
            </a:pPr>
            <a:r>
              <a:rPr lang="en-US" sz="1100" b="0" strike="noStrike" spc="-1">
                <a:latin typeface="Arial"/>
              </a:rPr>
              <a:t>Un sistema de software prototipo es uno que simula las interfaces más importantes y ejecuta las</a:t>
            </a:r>
          </a:p>
          <a:p>
            <a:pPr marL="216000" indent="-215640">
              <a:lnSpc>
                <a:spcPct val="100000"/>
              </a:lnSpc>
            </a:pPr>
            <a:r>
              <a:rPr lang="en-US" sz="1100" b="0" strike="noStrike" spc="-1">
                <a:latin typeface="Arial"/>
              </a:rPr>
              <a:t>funciones más importantes del sistema deseado con objetivo el de hacer real la estructura especificada para que el cliente pueda probar su consistencia y usabilidad.</a:t>
            </a:r>
          </a:p>
          <a:p>
            <a:pPr marL="216000" indent="-215640">
              <a:lnSpc>
                <a:spcPct val="100000"/>
              </a:lnSpc>
            </a:pPr>
            <a:r>
              <a:rPr lang="en-US" sz="1100" b="0" strike="noStrike" spc="-1">
                <a:latin typeface="Arial"/>
              </a:rPr>
              <a:t>El secreto es que se cultiva, no se construye Así debe ser con nuestros sistemas de software.</a:t>
            </a:r>
          </a:p>
        </p:txBody>
      </p:sp>
    </p:spTree>
    <p:extLst>
      <p:ext uri="{BB962C8B-B14F-4D97-AF65-F5344CB8AC3E}">
        <p14:creationId xmlns:p14="http://schemas.microsoft.com/office/powerpoint/2010/main" val="14198239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PlaceHolder 1"/>
          <p:cNvSpPr>
            <a:spLocks noGrp="1" noRot="1" noChangeAspect="1"/>
          </p:cNvSpPr>
          <p:nvPr>
            <p:ph type="sldImg"/>
          </p:nvPr>
        </p:nvSpPr>
        <p:spPr>
          <a:xfrm>
            <a:off x="381240" y="685800"/>
            <a:ext cx="6094800" cy="3427920"/>
          </a:xfrm>
          <a:prstGeom prst="rect">
            <a:avLst/>
          </a:prstGeom>
        </p:spPr>
      </p:sp>
      <p:sp>
        <p:nvSpPr>
          <p:cNvPr id="494"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endParaRPr lang="en-US" sz="2000" b="0" strike="noStrike" spc="-1">
              <a:latin typeface="Arial"/>
            </a:endParaRPr>
          </a:p>
          <a:p>
            <a:pPr marL="216000" indent="-215640">
              <a:lnSpc>
                <a:spcPct val="100000"/>
              </a:lnSpc>
            </a:pPr>
            <a:r>
              <a:rPr lang="en-US" sz="1100" b="0" strike="noStrike" spc="-1">
                <a:latin typeface="Arial"/>
              </a:rPr>
              <a:t>Diseñadores brillantes.</a:t>
            </a:r>
          </a:p>
          <a:p>
            <a:pPr marL="216000" indent="-215640">
              <a:lnSpc>
                <a:spcPct val="100000"/>
              </a:lnSpc>
            </a:pPr>
            <a:r>
              <a:rPr lang="en-US" sz="1100" b="0" strike="noStrike" spc="-1">
                <a:latin typeface="Arial"/>
              </a:rPr>
              <a:t>La cuestión central de cómo mejorar el arte del software se centra, como</a:t>
            </a:r>
          </a:p>
          <a:p>
            <a:pPr marL="216000" indent="-215640">
              <a:lnSpc>
                <a:spcPct val="100000"/>
              </a:lnSpc>
            </a:pPr>
            <a:r>
              <a:rPr lang="en-US" sz="1100" b="0" strike="noStrike" spc="-1">
                <a:latin typeface="Arial"/>
              </a:rPr>
              <a:t>siempre, en la gente. El buen diseño siempre puede enseñarse. </a:t>
            </a:r>
          </a:p>
          <a:p>
            <a:pPr marL="216000" indent="-215640">
              <a:lnSpc>
                <a:spcPct val="100000"/>
              </a:lnSpc>
            </a:pPr>
            <a:r>
              <a:rPr lang="en-US" sz="1100" b="0" strike="noStrike" spc="-1">
                <a:latin typeface="Arial"/>
              </a:rPr>
              <a:t>Para cultivar buenos diseñadores:</a:t>
            </a:r>
          </a:p>
          <a:p>
            <a:pPr marL="457200" indent="-297360">
              <a:lnSpc>
                <a:spcPct val="100000"/>
              </a:lnSpc>
              <a:buClr>
                <a:srgbClr val="000000"/>
              </a:buClr>
              <a:buFont typeface="Wingdings" charset="2"/>
              <a:buChar char=""/>
            </a:pPr>
            <a:r>
              <a:rPr lang="en-US" sz="1100" b="0" strike="noStrike" spc="-1">
                <a:latin typeface="Arial"/>
              </a:rPr>
              <a:t>§ Identificar a los mejores diseñadores tan pronto como sea posible. Los mejores suelen no ser los más experimentados.</a:t>
            </a:r>
          </a:p>
          <a:p>
            <a:pPr marL="457200" indent="-297360">
              <a:lnSpc>
                <a:spcPct val="100000"/>
              </a:lnSpc>
              <a:buClr>
                <a:srgbClr val="000000"/>
              </a:buClr>
              <a:buFont typeface="Wingdings" charset="2"/>
              <a:buChar char=""/>
            </a:pPr>
            <a:r>
              <a:rPr lang="en-US" sz="1100" b="0" strike="noStrike" spc="-1">
                <a:latin typeface="Arial"/>
              </a:rPr>
              <a:t>§ Asignar a un seguidor del diseñador que cree y mantenga un plan de desarrollo de la carrera</a:t>
            </a:r>
          </a:p>
          <a:p>
            <a:pPr marL="457200" indent="-297360">
              <a:lnSpc>
                <a:spcPct val="100000"/>
              </a:lnSpc>
              <a:buClr>
                <a:srgbClr val="000000"/>
              </a:buClr>
              <a:buFont typeface="Wingdings" charset="2"/>
              <a:buChar char=""/>
            </a:pPr>
            <a:r>
              <a:rPr lang="en-US" sz="1100" b="0" strike="noStrike" spc="-1">
                <a:latin typeface="Arial"/>
              </a:rPr>
              <a:t>§ Dar oportunidades a los diseñadores de interactuar y estimularse mutuamente.</a:t>
            </a:r>
          </a:p>
          <a:p>
            <a:pPr>
              <a:lnSpc>
                <a:spcPct val="100000"/>
              </a:lnSpc>
            </a:pPr>
            <a:endParaRPr lang="en-US" sz="1100" b="0" strike="noStrike" spc="-1">
              <a:latin typeface="Arial"/>
            </a:endParaRPr>
          </a:p>
          <a:p>
            <a:pPr>
              <a:lnSpc>
                <a:spcPct val="100000"/>
              </a:lnSpc>
            </a:pPr>
            <a:endParaRPr lang="en-US" sz="1100" b="0" strike="noStrike" spc="-1">
              <a:latin typeface="Arial"/>
            </a:endParaRPr>
          </a:p>
        </p:txBody>
      </p:sp>
    </p:spTree>
    <p:extLst>
      <p:ext uri="{BB962C8B-B14F-4D97-AF65-F5344CB8AC3E}">
        <p14:creationId xmlns:p14="http://schemas.microsoft.com/office/powerpoint/2010/main" val="3131113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 name="PlaceHolder 1"/>
          <p:cNvSpPr>
            <a:spLocks noGrp="1" noRot="1" noChangeAspect="1"/>
          </p:cNvSpPr>
          <p:nvPr>
            <p:ph type="sldImg"/>
          </p:nvPr>
        </p:nvSpPr>
        <p:spPr>
          <a:xfrm>
            <a:off x="381240" y="685800"/>
            <a:ext cx="6094800" cy="3427920"/>
          </a:xfrm>
          <a:prstGeom prst="rect">
            <a:avLst/>
          </a:prstGeom>
        </p:spPr>
      </p:sp>
      <p:sp>
        <p:nvSpPr>
          <p:cNvPr id="464"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dirty="0">
                <a:latin typeface="Arial"/>
              </a:rPr>
              <a:t>¿</a:t>
            </a:r>
            <a:r>
              <a:rPr lang="en-US" sz="1100" b="0" strike="noStrike" spc="-1" dirty="0" err="1">
                <a:latin typeface="Arial"/>
              </a:rPr>
              <a:t>Tiene</a:t>
            </a:r>
            <a:r>
              <a:rPr lang="en-US" sz="1100" b="0" strike="noStrike" spc="-1" dirty="0">
                <a:latin typeface="Arial"/>
              </a:rPr>
              <a:t> </a:t>
            </a:r>
            <a:r>
              <a:rPr lang="en-US" sz="1100" b="0" strike="noStrike" spc="-1" dirty="0" err="1">
                <a:latin typeface="Arial"/>
              </a:rPr>
              <a:t>que</a:t>
            </a:r>
            <a:r>
              <a:rPr lang="en-US" sz="1100" b="0" strike="noStrike" spc="-1" dirty="0">
                <a:latin typeface="Arial"/>
              </a:rPr>
              <a:t> </a:t>
            </a:r>
            <a:r>
              <a:rPr lang="en-US" sz="1100" b="0" strike="noStrike" spc="-1" dirty="0" err="1">
                <a:latin typeface="Arial"/>
              </a:rPr>
              <a:t>ser</a:t>
            </a:r>
            <a:r>
              <a:rPr lang="en-US" sz="1100" b="0" strike="noStrike" spc="-1" dirty="0">
                <a:latin typeface="Arial"/>
              </a:rPr>
              <a:t> </a:t>
            </a:r>
            <a:r>
              <a:rPr lang="en-US" sz="1100" b="0" strike="noStrike" spc="-1" dirty="0" err="1">
                <a:latin typeface="Arial"/>
              </a:rPr>
              <a:t>dificil</a:t>
            </a:r>
            <a:r>
              <a:rPr lang="en-US" sz="1100" b="0" strike="noStrike" spc="-1" dirty="0">
                <a:latin typeface="Arial"/>
              </a:rPr>
              <a:t>?</a:t>
            </a:r>
          </a:p>
          <a:p>
            <a:pPr marL="216000" indent="-215640">
              <a:lnSpc>
                <a:spcPct val="100000"/>
              </a:lnSpc>
            </a:pPr>
            <a:r>
              <a:rPr lang="en-US" sz="1100" b="0" strike="noStrike" spc="-1" dirty="0">
                <a:latin typeface="Arial"/>
              </a:rPr>
              <a:t>No </a:t>
            </a:r>
            <a:r>
              <a:rPr lang="en-US" sz="1100" b="0" strike="noStrike" spc="-1" dirty="0" err="1">
                <a:latin typeface="Arial"/>
              </a:rPr>
              <a:t>sólo</a:t>
            </a:r>
            <a:r>
              <a:rPr lang="en-US" sz="1100" b="0" strike="noStrike" spc="-1" dirty="0">
                <a:latin typeface="Arial"/>
              </a:rPr>
              <a:t> no hay </a:t>
            </a:r>
            <a:r>
              <a:rPr lang="en-US" sz="1100" b="0" strike="noStrike" spc="-1" dirty="0" err="1">
                <a:latin typeface="Arial"/>
              </a:rPr>
              <a:t>balas</a:t>
            </a:r>
            <a:r>
              <a:rPr lang="en-US" sz="1100" b="0" strike="noStrike" spc="-1" dirty="0">
                <a:latin typeface="Arial"/>
              </a:rPr>
              <a:t> de </a:t>
            </a:r>
            <a:r>
              <a:rPr lang="en-US" sz="1100" b="0" strike="noStrike" spc="-1" dirty="0" err="1">
                <a:latin typeface="Arial"/>
              </a:rPr>
              <a:t>plata</a:t>
            </a:r>
            <a:r>
              <a:rPr lang="en-US" sz="1100" b="0" strike="noStrike" spc="-1" dirty="0">
                <a:latin typeface="Arial"/>
              </a:rPr>
              <a:t> a la vista, </a:t>
            </a:r>
            <a:r>
              <a:rPr lang="en-US" sz="1100" b="0" strike="noStrike" spc="-1" dirty="0" err="1">
                <a:latin typeface="Arial"/>
              </a:rPr>
              <a:t>sino</a:t>
            </a:r>
            <a:r>
              <a:rPr lang="en-US" sz="1100" b="0" strike="noStrike" spc="-1" dirty="0">
                <a:latin typeface="Arial"/>
              </a:rPr>
              <a:t>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misma</a:t>
            </a:r>
            <a:r>
              <a:rPr lang="en-US" sz="1100" b="0" strike="noStrike" spc="-1" dirty="0">
                <a:latin typeface="Arial"/>
              </a:rPr>
              <a:t> </a:t>
            </a:r>
            <a:r>
              <a:rPr lang="en-US" sz="1100" b="0" strike="noStrike" spc="-1" dirty="0" err="1">
                <a:latin typeface="Arial"/>
              </a:rPr>
              <a:t>naturaleza</a:t>
            </a:r>
            <a:r>
              <a:rPr lang="en-US" sz="1100" b="0" strike="noStrike" spc="-1" dirty="0">
                <a:latin typeface="Arial"/>
              </a:rPr>
              <a:t> del software </a:t>
            </a:r>
            <a:r>
              <a:rPr lang="en-US" sz="1100" b="0" strike="noStrike" spc="-1" dirty="0" err="1">
                <a:latin typeface="Arial"/>
              </a:rPr>
              <a:t>hace</a:t>
            </a:r>
            <a:r>
              <a:rPr lang="en-US" sz="1100" b="0" strike="noStrike" spc="-1" dirty="0">
                <a:latin typeface="Arial"/>
              </a:rPr>
              <a:t> </a:t>
            </a:r>
            <a:r>
              <a:rPr lang="en-US" sz="1100" b="0" strike="noStrike" spc="-1" dirty="0" err="1">
                <a:latin typeface="Arial"/>
              </a:rPr>
              <a:t>poco</a:t>
            </a:r>
            <a:endParaRPr lang="en-US" sz="1100" b="0" strike="noStrike" spc="-1" dirty="0">
              <a:latin typeface="Arial"/>
            </a:endParaRPr>
          </a:p>
          <a:p>
            <a:pPr marL="216000" indent="-215640">
              <a:lnSpc>
                <a:spcPct val="100000"/>
              </a:lnSpc>
            </a:pPr>
            <a:r>
              <a:rPr lang="en-US" sz="1100" b="0" strike="noStrike" spc="-1" dirty="0">
                <a:latin typeface="Arial"/>
              </a:rPr>
              <a:t>probable </a:t>
            </a:r>
            <a:r>
              <a:rPr lang="en-US" sz="1100" b="0" strike="noStrike" spc="-1" dirty="0" err="1">
                <a:latin typeface="Arial"/>
              </a:rPr>
              <a:t>que</a:t>
            </a:r>
            <a:r>
              <a:rPr lang="en-US" sz="1100" b="0" strike="noStrike" spc="-1" dirty="0">
                <a:latin typeface="Arial"/>
              </a:rPr>
              <a:t> </a:t>
            </a:r>
            <a:r>
              <a:rPr lang="en-US" sz="1100" b="0" strike="noStrike" spc="-1" dirty="0" err="1">
                <a:latin typeface="Arial"/>
              </a:rPr>
              <a:t>exista</a:t>
            </a:r>
            <a:r>
              <a:rPr lang="en-US" sz="1100" b="0" strike="noStrike" spc="-1" dirty="0">
                <a:latin typeface="Arial"/>
              </a:rPr>
              <a:t> </a:t>
            </a:r>
            <a:r>
              <a:rPr lang="en-US" sz="1100" b="0" strike="noStrike" spc="-1" dirty="0" err="1">
                <a:latin typeface="Arial"/>
              </a:rPr>
              <a:t>una</a:t>
            </a:r>
            <a:endParaRPr lang="en-US" sz="1100" b="0" strike="noStrike" spc="-1" dirty="0">
              <a:latin typeface="Arial"/>
            </a:endParaRPr>
          </a:p>
          <a:p>
            <a:pPr marL="216000" indent="-215640">
              <a:lnSpc>
                <a:spcPct val="100000"/>
              </a:lnSpc>
            </a:pPr>
            <a:r>
              <a:rPr lang="en-US" sz="1100" b="0" strike="noStrike" spc="-1" dirty="0" err="1">
                <a:latin typeface="Arial"/>
              </a:rPr>
              <a:t>Debemos</a:t>
            </a:r>
            <a:r>
              <a:rPr lang="en-US" sz="1100" b="0" strike="noStrike" spc="-1" dirty="0">
                <a:latin typeface="Arial"/>
              </a:rPr>
              <a:t> </a:t>
            </a:r>
            <a:r>
              <a:rPr lang="en-US" sz="1100" b="0" strike="noStrike" spc="-1" dirty="0" err="1">
                <a:latin typeface="Arial"/>
              </a:rPr>
              <a:t>observar</a:t>
            </a:r>
            <a:r>
              <a:rPr lang="en-US" sz="1100" b="0" strike="noStrike" spc="-1" dirty="0">
                <a:latin typeface="Arial"/>
              </a:rPr>
              <a:t>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anomalía</a:t>
            </a:r>
            <a:r>
              <a:rPr lang="en-US" sz="1100" b="0" strike="noStrike" spc="-1" dirty="0">
                <a:latin typeface="Arial"/>
              </a:rPr>
              <a:t> no </a:t>
            </a:r>
            <a:r>
              <a:rPr lang="en-US" sz="1100" b="0" strike="noStrike" spc="-1" dirty="0" err="1">
                <a:latin typeface="Arial"/>
              </a:rPr>
              <a:t>es</a:t>
            </a:r>
            <a:r>
              <a:rPr lang="en-US" sz="1100" b="0" strike="noStrike" spc="-1" dirty="0">
                <a:latin typeface="Arial"/>
              </a:rPr>
              <a:t> </a:t>
            </a:r>
            <a:r>
              <a:rPr lang="en-US" sz="1100" b="0" strike="noStrike" spc="-1" dirty="0" err="1">
                <a:latin typeface="Arial"/>
              </a:rPr>
              <a:t>que</a:t>
            </a:r>
            <a:r>
              <a:rPr lang="en-US" sz="1100" b="0" strike="noStrike" spc="-1" dirty="0">
                <a:latin typeface="Arial"/>
              </a:rPr>
              <a:t> el </a:t>
            </a:r>
            <a:r>
              <a:rPr lang="en-US" sz="1100" b="0" strike="noStrike" spc="-1" dirty="0" err="1">
                <a:latin typeface="Arial"/>
              </a:rPr>
              <a:t>progreso</a:t>
            </a:r>
            <a:r>
              <a:rPr lang="en-US" sz="1100" b="0" strike="noStrike" spc="-1" dirty="0">
                <a:latin typeface="Arial"/>
              </a:rPr>
              <a:t> en el software sea lento, </a:t>
            </a:r>
            <a:r>
              <a:rPr lang="en-US" sz="1100" b="0" strike="noStrike" spc="-1" dirty="0" err="1">
                <a:latin typeface="Arial"/>
              </a:rPr>
              <a:t>sino</a:t>
            </a:r>
            <a:endParaRPr lang="en-US" sz="1100" b="0" strike="noStrike" spc="-1" dirty="0">
              <a:latin typeface="Arial"/>
            </a:endParaRPr>
          </a:p>
          <a:p>
            <a:pPr marL="216000" indent="-215640">
              <a:lnSpc>
                <a:spcPct val="100000"/>
              </a:lnSpc>
            </a:pPr>
            <a:r>
              <a:rPr lang="en-US" sz="1100" b="0" strike="noStrike" spc="-1" dirty="0" err="1">
                <a:latin typeface="Arial"/>
              </a:rPr>
              <a:t>que</a:t>
            </a:r>
            <a:r>
              <a:rPr lang="en-US" sz="1100" b="0" strike="noStrike" spc="-1" dirty="0">
                <a:latin typeface="Arial"/>
              </a:rPr>
              <a:t> el </a:t>
            </a:r>
            <a:r>
              <a:rPr lang="en-US" sz="1100" b="0" strike="noStrike" spc="-1" dirty="0" err="1">
                <a:latin typeface="Arial"/>
              </a:rPr>
              <a:t>progreso</a:t>
            </a:r>
            <a:r>
              <a:rPr lang="en-US" sz="1100" b="0" strike="noStrike" spc="-1" dirty="0">
                <a:latin typeface="Arial"/>
              </a:rPr>
              <a:t> en el hardware </a:t>
            </a:r>
            <a:r>
              <a:rPr lang="en-US" sz="1100" b="0" strike="noStrike" spc="-1" dirty="0" err="1">
                <a:latin typeface="Arial"/>
              </a:rPr>
              <a:t>es</a:t>
            </a:r>
            <a:r>
              <a:rPr lang="en-US" sz="1100" b="0" strike="noStrike" spc="-1" dirty="0">
                <a:latin typeface="Arial"/>
              </a:rPr>
              <a:t> </a:t>
            </a:r>
            <a:r>
              <a:rPr lang="en-US" sz="1100" b="0" strike="noStrike" spc="-1" dirty="0" err="1">
                <a:latin typeface="Arial"/>
              </a:rPr>
              <a:t>muy</a:t>
            </a:r>
            <a:r>
              <a:rPr lang="en-US" sz="1100" b="0" strike="noStrike" spc="-1" dirty="0">
                <a:latin typeface="Arial"/>
              </a:rPr>
              <a:t> </a:t>
            </a:r>
            <a:r>
              <a:rPr lang="en-US" sz="1100" b="0" strike="noStrike" spc="-1" dirty="0" err="1">
                <a:latin typeface="Arial"/>
              </a:rPr>
              <a:t>rápido</a:t>
            </a:r>
            <a:r>
              <a:rPr lang="en-US" sz="1100" b="0" strike="noStrike" spc="-1" dirty="0">
                <a:latin typeface="Arial"/>
              </a:rPr>
              <a:t>.</a:t>
            </a:r>
          </a:p>
          <a:p>
            <a:pPr marL="216000" indent="-215640">
              <a:lnSpc>
                <a:spcPct val="100000"/>
              </a:lnSpc>
            </a:pPr>
            <a:r>
              <a:rPr lang="en-US" sz="1100" b="0" strike="noStrike" spc="-1" dirty="0">
                <a:latin typeface="Arial"/>
              </a:rPr>
              <a:t>Lo </a:t>
            </a:r>
            <a:r>
              <a:rPr lang="en-US" sz="1100" b="0" strike="noStrike" spc="-1" dirty="0" err="1">
                <a:latin typeface="Arial"/>
              </a:rPr>
              <a:t>difícil</a:t>
            </a:r>
            <a:r>
              <a:rPr lang="en-US" sz="1100" b="0" strike="noStrike" spc="-1" dirty="0">
                <a:latin typeface="Arial"/>
              </a:rPr>
              <a:t> de </a:t>
            </a:r>
            <a:r>
              <a:rPr lang="en-US" sz="1100" b="0" strike="noStrike" spc="-1" dirty="0" err="1">
                <a:latin typeface="Arial"/>
              </a:rPr>
              <a:t>hacer</a:t>
            </a:r>
            <a:r>
              <a:rPr lang="en-US" sz="1100" b="0" strike="noStrike" spc="-1" dirty="0">
                <a:latin typeface="Arial"/>
              </a:rPr>
              <a:t> software </a:t>
            </a:r>
            <a:r>
              <a:rPr lang="en-US" sz="1100" b="0" strike="noStrike" spc="-1" dirty="0" err="1">
                <a:latin typeface="Arial"/>
              </a:rPr>
              <a:t>es</a:t>
            </a:r>
            <a:r>
              <a:rPr lang="en-US" sz="1100" b="0" strike="noStrike" spc="-1" dirty="0">
                <a:latin typeface="Arial"/>
              </a:rPr>
              <a:t> la </a:t>
            </a:r>
            <a:r>
              <a:rPr lang="en-US" sz="1100" b="0" strike="noStrike" spc="-1" dirty="0" err="1">
                <a:latin typeface="Arial"/>
              </a:rPr>
              <a:t>especificación</a:t>
            </a:r>
            <a:r>
              <a:rPr lang="en-US" sz="1100" b="0" strike="noStrike" spc="-1" dirty="0">
                <a:latin typeface="Arial"/>
              </a:rPr>
              <a:t>, </a:t>
            </a:r>
            <a:r>
              <a:rPr lang="en-US" sz="1100" b="0" strike="noStrike" spc="-1" dirty="0" err="1">
                <a:latin typeface="Arial"/>
              </a:rPr>
              <a:t>diseño</a:t>
            </a:r>
            <a:r>
              <a:rPr lang="en-US" sz="1100" b="0" strike="noStrike" spc="-1" dirty="0">
                <a:latin typeface="Arial"/>
              </a:rPr>
              <a:t> y </a:t>
            </a:r>
            <a:r>
              <a:rPr lang="en-US" sz="1100" b="0" strike="noStrike" spc="-1" dirty="0" err="1">
                <a:latin typeface="Arial"/>
              </a:rPr>
              <a:t>prueba</a:t>
            </a:r>
            <a:r>
              <a:rPr lang="en-US" sz="1100" b="0" strike="noStrike" spc="-1" dirty="0">
                <a:latin typeface="Arial"/>
              </a:rPr>
              <a:t> de </a:t>
            </a:r>
            <a:r>
              <a:rPr lang="en-US" sz="1100" b="0" strike="noStrike" spc="-1" dirty="0" err="1">
                <a:latin typeface="Arial"/>
              </a:rPr>
              <a:t>esta</a:t>
            </a:r>
            <a:r>
              <a:rPr lang="en-US" sz="1100" b="0" strike="noStrike" spc="-1" dirty="0">
                <a:latin typeface="Arial"/>
              </a:rPr>
              <a:t> </a:t>
            </a:r>
            <a:r>
              <a:rPr lang="en-US" sz="1100" b="0" strike="noStrike" spc="-1" dirty="0" err="1">
                <a:latin typeface="Arial"/>
              </a:rPr>
              <a:t>construcción</a:t>
            </a:r>
            <a:endParaRPr lang="en-US" sz="1100" b="0" strike="noStrike" spc="-1" dirty="0">
              <a:latin typeface="Arial"/>
            </a:endParaRPr>
          </a:p>
          <a:p>
            <a:pPr marL="216000" indent="-215640">
              <a:lnSpc>
                <a:spcPct val="100000"/>
              </a:lnSpc>
            </a:pPr>
            <a:r>
              <a:rPr lang="en-US" sz="1100" b="0" strike="noStrike" spc="-1" dirty="0">
                <a:latin typeface="Arial"/>
              </a:rPr>
              <a:t>conceptual.</a:t>
            </a:r>
          </a:p>
          <a:p>
            <a:pPr marL="216000" indent="-215640">
              <a:lnSpc>
                <a:spcPct val="100000"/>
              </a:lnSpc>
            </a:pPr>
            <a:r>
              <a:rPr lang="en-US" sz="1100" b="0" strike="noStrike" spc="-1" dirty="0" err="1">
                <a:latin typeface="Arial"/>
              </a:rPr>
              <a:t>Consideremos</a:t>
            </a:r>
            <a:r>
              <a:rPr lang="en-US" sz="1100" b="0" strike="noStrike" spc="-1" dirty="0">
                <a:latin typeface="Arial"/>
              </a:rPr>
              <a:t> </a:t>
            </a:r>
            <a:r>
              <a:rPr lang="en-US" sz="1100" b="0" strike="noStrike" spc="-1" dirty="0" err="1">
                <a:latin typeface="Arial"/>
              </a:rPr>
              <a:t>ahora</a:t>
            </a:r>
            <a:r>
              <a:rPr lang="en-US" sz="1100" b="0" strike="noStrike" spc="-1" dirty="0">
                <a:latin typeface="Arial"/>
              </a:rPr>
              <a:t> </a:t>
            </a:r>
            <a:r>
              <a:rPr lang="en-US" sz="1100" b="0" strike="noStrike" spc="-1" dirty="0" err="1">
                <a:latin typeface="Arial"/>
              </a:rPr>
              <a:t>las</a:t>
            </a:r>
            <a:r>
              <a:rPr lang="en-US" sz="1100" b="0" strike="noStrike" spc="-1" dirty="0">
                <a:latin typeface="Arial"/>
              </a:rPr>
              <a:t> </a:t>
            </a:r>
            <a:r>
              <a:rPr lang="en-US" sz="1100" b="0" strike="noStrike" spc="-1" dirty="0" err="1">
                <a:latin typeface="Arial"/>
              </a:rPr>
              <a:t>propiedades</a:t>
            </a:r>
            <a:r>
              <a:rPr lang="en-US" sz="1100" b="0" strike="noStrike" spc="-1" dirty="0">
                <a:latin typeface="Arial"/>
              </a:rPr>
              <a:t> de </a:t>
            </a:r>
            <a:r>
              <a:rPr lang="en-US" sz="1100" b="0" strike="noStrike" spc="-1" dirty="0" err="1">
                <a:latin typeface="Arial"/>
              </a:rPr>
              <a:t>esta</a:t>
            </a:r>
            <a:r>
              <a:rPr lang="en-US" sz="1100" b="0" strike="noStrike" spc="-1" dirty="0">
                <a:latin typeface="Arial"/>
              </a:rPr>
              <a:t> </a:t>
            </a:r>
            <a:r>
              <a:rPr lang="en-US" sz="1100" b="0" strike="noStrike" spc="-1" dirty="0" err="1">
                <a:latin typeface="Arial"/>
              </a:rPr>
              <a:t>esencia</a:t>
            </a:r>
            <a:r>
              <a:rPr lang="en-US" sz="1100" b="0" strike="noStrike" spc="-1" dirty="0">
                <a:latin typeface="Arial"/>
              </a:rPr>
              <a:t> irreducible de los </a:t>
            </a:r>
            <a:r>
              <a:rPr lang="en-US" sz="1100" b="0" strike="noStrike" spc="-1" dirty="0" err="1">
                <a:latin typeface="Arial"/>
              </a:rPr>
              <a:t>sistemas</a:t>
            </a:r>
            <a:r>
              <a:rPr lang="en-US" sz="1100" b="0" strike="noStrike" spc="-1" dirty="0">
                <a:latin typeface="Arial"/>
              </a:rPr>
              <a:t> de software </a:t>
            </a:r>
            <a:r>
              <a:rPr lang="en-US" sz="1100" b="0" strike="noStrike" spc="-1" dirty="0" err="1">
                <a:latin typeface="Arial"/>
              </a:rPr>
              <a:t>modernos</a:t>
            </a:r>
            <a:r>
              <a:rPr lang="en-US" sz="1100" b="0" strike="noStrike" spc="-1" dirty="0">
                <a:latin typeface="Arial"/>
              </a:rPr>
              <a:t>:</a:t>
            </a:r>
          </a:p>
          <a:p>
            <a:pPr marL="216000" indent="-215640">
              <a:lnSpc>
                <a:spcPct val="100000"/>
              </a:lnSpc>
            </a:pPr>
            <a:r>
              <a:rPr lang="en-US" sz="1100" b="0" strike="noStrike" spc="-1" dirty="0" err="1">
                <a:latin typeface="Arial"/>
              </a:rPr>
              <a:t>complejidad</a:t>
            </a:r>
            <a:r>
              <a:rPr lang="en-US" sz="1100" b="0" strike="noStrike" spc="-1" dirty="0">
                <a:latin typeface="Arial"/>
              </a:rPr>
              <a:t>, </a:t>
            </a:r>
            <a:r>
              <a:rPr lang="en-US" sz="1100" b="0" strike="noStrike" spc="-1" dirty="0" err="1">
                <a:latin typeface="Arial"/>
              </a:rPr>
              <a:t>adaptabilidad</a:t>
            </a:r>
            <a:r>
              <a:rPr lang="en-US" sz="1100" b="0" strike="noStrike" spc="-1" dirty="0">
                <a:latin typeface="Arial"/>
              </a:rPr>
              <a:t>, </a:t>
            </a:r>
            <a:r>
              <a:rPr lang="en-US" sz="1100" b="0" strike="noStrike" spc="-1" dirty="0" err="1">
                <a:latin typeface="Arial"/>
              </a:rPr>
              <a:t>modificabilidad</a:t>
            </a:r>
            <a:r>
              <a:rPr lang="en-US" sz="1100" b="0" strike="noStrike" spc="-1" dirty="0">
                <a:latin typeface="Arial"/>
              </a:rPr>
              <a:t> e </a:t>
            </a:r>
            <a:r>
              <a:rPr lang="en-US" sz="1100" b="0" strike="noStrike" spc="-1" dirty="0" err="1">
                <a:latin typeface="Arial"/>
              </a:rPr>
              <a:t>invisibilidad</a:t>
            </a:r>
            <a:r>
              <a:rPr lang="en-US" sz="1100" b="0" strike="noStrike" spc="-1" dirty="0">
                <a:latin typeface="Arial"/>
              </a:rPr>
              <a:t>.</a:t>
            </a:r>
          </a:p>
          <a:p>
            <a:pPr marL="216000" indent="-215640">
              <a:lnSpc>
                <a:spcPct val="100000"/>
              </a:lnSpc>
            </a:pPr>
            <a:endParaRPr lang="en-US" sz="1100" b="0" strike="noStrike" spc="-1" dirty="0">
              <a:latin typeface="Arial"/>
            </a:endParaRPr>
          </a:p>
          <a:p>
            <a:pPr marL="216000" indent="-215640">
              <a:lnSpc>
                <a:spcPct val="100000"/>
              </a:lnSpc>
            </a:pPr>
            <a:endParaRPr lang="en-US" sz="1100" b="0" strike="noStrike" spc="-1" dirty="0">
              <a:latin typeface="Arial"/>
            </a:endParaRPr>
          </a:p>
          <a:p>
            <a:pPr marL="216000" indent="-215640">
              <a:lnSpc>
                <a:spcPct val="100000"/>
              </a:lnSpc>
            </a:pPr>
            <a:r>
              <a:rPr lang="en-US" sz="1100" b="0" strike="noStrike" spc="-1" dirty="0">
                <a:latin typeface="Arial"/>
              </a:rPr>
              <a:t>¿</a:t>
            </a:r>
            <a:r>
              <a:rPr lang="en-US" sz="1100" b="0" strike="noStrike" spc="-1" dirty="0" err="1">
                <a:latin typeface="Arial"/>
              </a:rPr>
              <a:t>Tiene</a:t>
            </a:r>
            <a:r>
              <a:rPr lang="en-US" sz="1100" b="0" strike="noStrike" spc="-1" dirty="0">
                <a:latin typeface="Arial"/>
              </a:rPr>
              <a:t> </a:t>
            </a:r>
            <a:r>
              <a:rPr lang="en-US" sz="1100" b="0" strike="noStrike" spc="-1" dirty="0" err="1">
                <a:latin typeface="Arial"/>
              </a:rPr>
              <a:t>que</a:t>
            </a:r>
            <a:r>
              <a:rPr lang="en-US" sz="1100" b="0" strike="noStrike" spc="-1" dirty="0">
                <a:latin typeface="Arial"/>
              </a:rPr>
              <a:t> </a:t>
            </a:r>
            <a:r>
              <a:rPr lang="en-US" sz="1100" b="0" strike="noStrike" spc="-1" dirty="0" err="1">
                <a:latin typeface="Arial"/>
              </a:rPr>
              <a:t>ser</a:t>
            </a:r>
            <a:r>
              <a:rPr lang="en-US" sz="1100" b="0" strike="noStrike" spc="-1" dirty="0">
                <a:latin typeface="Arial"/>
              </a:rPr>
              <a:t> </a:t>
            </a:r>
            <a:r>
              <a:rPr lang="en-US" sz="1100" b="0" strike="noStrike" spc="-1" dirty="0" err="1">
                <a:latin typeface="Arial"/>
              </a:rPr>
              <a:t>difícil</a:t>
            </a:r>
            <a:r>
              <a:rPr lang="en-US" sz="1100" b="0" strike="noStrike" spc="-1" dirty="0">
                <a:latin typeface="Arial"/>
              </a:rPr>
              <a:t>? </a:t>
            </a:r>
            <a:r>
              <a:rPr lang="en-US" sz="1100" b="0" strike="noStrike" spc="-1" dirty="0" err="1">
                <a:latin typeface="Arial"/>
              </a:rPr>
              <a:t>Dificultades</a:t>
            </a:r>
            <a:r>
              <a:rPr lang="en-US" sz="1100" b="0" strike="noStrike" spc="-1" dirty="0">
                <a:latin typeface="Arial"/>
              </a:rPr>
              <a:t> </a:t>
            </a:r>
            <a:r>
              <a:rPr lang="en-US" sz="1100" b="0" strike="noStrike" spc="-1" dirty="0" err="1">
                <a:latin typeface="Arial"/>
              </a:rPr>
              <a:t>esenciales</a:t>
            </a:r>
            <a:endParaRPr lang="en-US" sz="1100" b="0" strike="noStrike" spc="-1" dirty="0">
              <a:latin typeface="Arial"/>
            </a:endParaRPr>
          </a:p>
          <a:p>
            <a:pPr marL="216000" indent="-215640">
              <a:lnSpc>
                <a:spcPct val="100000"/>
              </a:lnSpc>
            </a:pPr>
            <a:r>
              <a:rPr lang="en-US" sz="1100" b="0" strike="noStrike" spc="-1" dirty="0">
                <a:latin typeface="Arial"/>
              </a:rPr>
              <a:t>No </a:t>
            </a:r>
            <a:r>
              <a:rPr lang="en-US" sz="1100" b="0" strike="noStrike" spc="-1" dirty="0" err="1">
                <a:latin typeface="Arial"/>
              </a:rPr>
              <a:t>sólo</a:t>
            </a:r>
            <a:r>
              <a:rPr lang="en-US" sz="1100" b="0" strike="noStrike" spc="-1" dirty="0">
                <a:latin typeface="Arial"/>
              </a:rPr>
              <a:t> no hay </a:t>
            </a:r>
            <a:r>
              <a:rPr lang="en-US" sz="1100" b="0" strike="noStrike" spc="-1" dirty="0" err="1">
                <a:latin typeface="Arial"/>
              </a:rPr>
              <a:t>balas</a:t>
            </a:r>
            <a:r>
              <a:rPr lang="en-US" sz="1100" b="0" strike="noStrike" spc="-1" dirty="0">
                <a:latin typeface="Arial"/>
              </a:rPr>
              <a:t> de </a:t>
            </a:r>
            <a:r>
              <a:rPr lang="en-US" sz="1100" b="0" strike="noStrike" spc="-1" dirty="0" err="1">
                <a:latin typeface="Arial"/>
              </a:rPr>
              <a:t>plata</a:t>
            </a:r>
            <a:r>
              <a:rPr lang="en-US" sz="1100" b="0" strike="noStrike" spc="-1" dirty="0">
                <a:latin typeface="Arial"/>
              </a:rPr>
              <a:t> a la vista, </a:t>
            </a:r>
            <a:r>
              <a:rPr lang="en-US" sz="1100" b="0" strike="noStrike" spc="-1" dirty="0" err="1">
                <a:latin typeface="Arial"/>
              </a:rPr>
              <a:t>sino</a:t>
            </a:r>
            <a:r>
              <a:rPr lang="en-US" sz="1100" b="0" strike="noStrike" spc="-1" dirty="0">
                <a:latin typeface="Arial"/>
              </a:rPr>
              <a:t>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misma</a:t>
            </a:r>
            <a:r>
              <a:rPr lang="en-US" sz="1100" b="0" strike="noStrike" spc="-1" dirty="0">
                <a:latin typeface="Arial"/>
              </a:rPr>
              <a:t> </a:t>
            </a:r>
            <a:r>
              <a:rPr lang="en-US" sz="1100" b="0" strike="noStrike" spc="-1" dirty="0" err="1">
                <a:latin typeface="Arial"/>
              </a:rPr>
              <a:t>naturaleza</a:t>
            </a:r>
            <a:r>
              <a:rPr lang="en-US" sz="1100" b="0" strike="noStrike" spc="-1" dirty="0">
                <a:latin typeface="Arial"/>
              </a:rPr>
              <a:t> del software </a:t>
            </a:r>
            <a:r>
              <a:rPr lang="en-US" sz="1100" b="0" strike="noStrike" spc="-1" dirty="0" err="1">
                <a:latin typeface="Arial"/>
              </a:rPr>
              <a:t>hace</a:t>
            </a:r>
            <a:r>
              <a:rPr lang="en-US" sz="1100" b="0" strike="noStrike" spc="-1" dirty="0">
                <a:latin typeface="Arial"/>
              </a:rPr>
              <a:t> </a:t>
            </a:r>
            <a:r>
              <a:rPr lang="en-US" sz="1100" b="0" strike="noStrike" spc="-1" dirty="0" err="1">
                <a:latin typeface="Arial"/>
              </a:rPr>
              <a:t>poco</a:t>
            </a:r>
            <a:endParaRPr lang="en-US" sz="1100" b="0" strike="noStrike" spc="-1" dirty="0">
              <a:latin typeface="Arial"/>
            </a:endParaRPr>
          </a:p>
          <a:p>
            <a:pPr marL="216000" indent="-215640">
              <a:lnSpc>
                <a:spcPct val="100000"/>
              </a:lnSpc>
            </a:pPr>
            <a:r>
              <a:rPr lang="en-US" sz="1100" b="0" strike="noStrike" spc="-1" dirty="0">
                <a:latin typeface="Arial"/>
              </a:rPr>
              <a:t>probable </a:t>
            </a:r>
            <a:r>
              <a:rPr lang="en-US" sz="1100" b="0" strike="noStrike" spc="-1" dirty="0" err="1">
                <a:latin typeface="Arial"/>
              </a:rPr>
              <a:t>que</a:t>
            </a:r>
            <a:r>
              <a:rPr lang="en-US" sz="1100" b="0" strike="noStrike" spc="-1" dirty="0">
                <a:latin typeface="Arial"/>
              </a:rPr>
              <a:t> </a:t>
            </a:r>
            <a:r>
              <a:rPr lang="en-US" sz="1100" b="0" strike="noStrike" spc="-1" dirty="0" err="1">
                <a:latin typeface="Arial"/>
              </a:rPr>
              <a:t>exista</a:t>
            </a:r>
            <a:r>
              <a:rPr lang="en-US" sz="1100" b="0" strike="noStrike" spc="-1" dirty="0">
                <a:latin typeface="Arial"/>
              </a:rPr>
              <a:t> </a:t>
            </a:r>
            <a:r>
              <a:rPr lang="en-US" sz="1100" b="0" strike="noStrike" spc="-1" dirty="0" err="1">
                <a:latin typeface="Arial"/>
              </a:rPr>
              <a:t>una</a:t>
            </a:r>
            <a:r>
              <a:rPr lang="en-US" sz="1100" b="0" strike="noStrike" spc="-1" dirty="0">
                <a:latin typeface="Arial"/>
              </a:rPr>
              <a:t>: </a:t>
            </a:r>
            <a:r>
              <a:rPr lang="en-US" sz="1100" b="0" strike="noStrike" spc="-1" dirty="0" err="1">
                <a:latin typeface="Arial"/>
              </a:rPr>
              <a:t>ningún</a:t>
            </a:r>
            <a:r>
              <a:rPr lang="en-US" sz="1100" b="0" strike="noStrike" spc="-1" dirty="0">
                <a:latin typeface="Arial"/>
              </a:rPr>
              <a:t> </a:t>
            </a:r>
            <a:r>
              <a:rPr lang="en-US" sz="1100" b="0" strike="noStrike" spc="-1" dirty="0" err="1">
                <a:latin typeface="Arial"/>
              </a:rPr>
              <a:t>invento</a:t>
            </a:r>
            <a:r>
              <a:rPr lang="en-US" sz="1100" b="0" strike="noStrike" spc="-1" dirty="0">
                <a:latin typeface="Arial"/>
              </a:rPr>
              <a:t> </a:t>
            </a:r>
            <a:r>
              <a:rPr lang="en-US" sz="1100" b="0" strike="noStrike" spc="-1" dirty="0" err="1">
                <a:latin typeface="Arial"/>
              </a:rPr>
              <a:t>podrá</a:t>
            </a:r>
            <a:r>
              <a:rPr lang="en-US" sz="1100" b="0" strike="noStrike" spc="-1" dirty="0">
                <a:latin typeface="Arial"/>
              </a:rPr>
              <a:t> </a:t>
            </a:r>
            <a:r>
              <a:rPr lang="en-US" sz="1100" b="0" strike="noStrike" spc="-1" dirty="0" err="1">
                <a:latin typeface="Arial"/>
              </a:rPr>
              <a:t>hacer</a:t>
            </a:r>
            <a:r>
              <a:rPr lang="en-US" sz="1100" b="0" strike="noStrike" spc="-1" dirty="0">
                <a:latin typeface="Arial"/>
              </a:rPr>
              <a:t> para la </a:t>
            </a:r>
            <a:r>
              <a:rPr lang="en-US" sz="1100" b="0" strike="noStrike" spc="-1" dirty="0" err="1">
                <a:latin typeface="Arial"/>
              </a:rPr>
              <a:t>productividad</a:t>
            </a:r>
            <a:r>
              <a:rPr lang="en-US" sz="1100" b="0" strike="noStrike" spc="-1" dirty="0">
                <a:latin typeface="Arial"/>
              </a:rPr>
              <a:t>, </a:t>
            </a:r>
            <a:r>
              <a:rPr lang="en-US" sz="1100" b="0" strike="noStrike" spc="-1" dirty="0" err="1">
                <a:latin typeface="Arial"/>
              </a:rPr>
              <a:t>confiabilidad</a:t>
            </a:r>
            <a:r>
              <a:rPr lang="en-US" sz="1100" b="0" strike="noStrike" spc="-1" dirty="0">
                <a:latin typeface="Arial"/>
              </a:rPr>
              <a:t> y</a:t>
            </a:r>
          </a:p>
          <a:p>
            <a:pPr marL="216000" indent="-215640">
              <a:lnSpc>
                <a:spcPct val="100000"/>
              </a:lnSpc>
            </a:pPr>
            <a:r>
              <a:rPr lang="en-US" sz="1100" b="0" strike="noStrike" spc="-1" dirty="0" err="1">
                <a:latin typeface="Arial"/>
              </a:rPr>
              <a:t>simplicidad</a:t>
            </a:r>
            <a:r>
              <a:rPr lang="en-US" sz="1100" b="0" strike="noStrike" spc="-1" dirty="0">
                <a:latin typeface="Arial"/>
              </a:rPr>
              <a:t> del software, lo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electrónica</a:t>
            </a:r>
            <a:r>
              <a:rPr lang="en-US" sz="1100" b="0" strike="noStrike" spc="-1" dirty="0">
                <a:latin typeface="Arial"/>
              </a:rPr>
              <a:t>, </a:t>
            </a:r>
            <a:r>
              <a:rPr lang="en-US" sz="1100" b="0" strike="noStrike" spc="-1" dirty="0" err="1">
                <a:latin typeface="Arial"/>
              </a:rPr>
              <a:t>transistores</a:t>
            </a:r>
            <a:r>
              <a:rPr lang="en-US" sz="1100" b="0" strike="noStrike" spc="-1" dirty="0">
                <a:latin typeface="Arial"/>
              </a:rPr>
              <a:t> e </a:t>
            </a:r>
            <a:r>
              <a:rPr lang="en-US" sz="1100" b="0" strike="noStrike" spc="-1" dirty="0" err="1">
                <a:latin typeface="Arial"/>
              </a:rPr>
              <a:t>integraciones</a:t>
            </a:r>
            <a:r>
              <a:rPr lang="en-US" sz="1100" b="0" strike="noStrike" spc="-1" dirty="0">
                <a:latin typeface="Arial"/>
              </a:rPr>
              <a:t> a gran </a:t>
            </a:r>
            <a:r>
              <a:rPr lang="en-US" sz="1100" b="0" strike="noStrike" spc="-1" dirty="0" err="1">
                <a:latin typeface="Arial"/>
              </a:rPr>
              <a:t>escala</a:t>
            </a:r>
            <a:r>
              <a:rPr lang="en-US" sz="1100" b="0" strike="noStrike" spc="-1" dirty="0">
                <a:latin typeface="Arial"/>
              </a:rPr>
              <a:t> </a:t>
            </a:r>
            <a:r>
              <a:rPr lang="en-US" sz="1100" b="0" strike="noStrike" spc="-1" dirty="0" err="1">
                <a:latin typeface="Arial"/>
              </a:rPr>
              <a:t>hicieron</a:t>
            </a:r>
            <a:r>
              <a:rPr lang="en-US" sz="1100" b="0" strike="noStrike" spc="-1" dirty="0">
                <a:latin typeface="Arial"/>
              </a:rPr>
              <a:t> para</a:t>
            </a:r>
          </a:p>
          <a:p>
            <a:pPr marL="216000" indent="-215640">
              <a:lnSpc>
                <a:spcPct val="100000"/>
              </a:lnSpc>
            </a:pPr>
            <a:r>
              <a:rPr lang="en-US" sz="1100" b="0" strike="noStrike" spc="-1" dirty="0">
                <a:latin typeface="Arial"/>
              </a:rPr>
              <a:t>el hardware.</a:t>
            </a:r>
          </a:p>
          <a:p>
            <a:pPr marL="216000" indent="-215640">
              <a:lnSpc>
                <a:spcPct val="100000"/>
              </a:lnSpc>
            </a:pPr>
            <a:r>
              <a:rPr lang="en-US" sz="1100" b="0" strike="noStrike" spc="-1" dirty="0">
                <a:latin typeface="Arial"/>
              </a:rPr>
              <a:t>No </a:t>
            </a:r>
            <a:r>
              <a:rPr lang="en-US" sz="1100" b="0" strike="noStrike" spc="-1" dirty="0" err="1">
                <a:latin typeface="Arial"/>
              </a:rPr>
              <a:t>podemos</a:t>
            </a:r>
            <a:r>
              <a:rPr lang="en-US" sz="1100" b="0" strike="noStrike" spc="-1" dirty="0">
                <a:latin typeface="Arial"/>
              </a:rPr>
              <a:t> </a:t>
            </a:r>
            <a:r>
              <a:rPr lang="en-US" sz="1100" b="0" strike="noStrike" spc="-1" dirty="0" err="1">
                <a:latin typeface="Arial"/>
              </a:rPr>
              <a:t>esperar</a:t>
            </a:r>
            <a:r>
              <a:rPr lang="en-US" sz="1100" b="0" strike="noStrike" spc="-1" dirty="0">
                <a:latin typeface="Arial"/>
              </a:rPr>
              <a:t> </a:t>
            </a:r>
            <a:r>
              <a:rPr lang="en-US" sz="1100" b="0" strike="noStrike" spc="-1" dirty="0" err="1">
                <a:latin typeface="Arial"/>
              </a:rPr>
              <a:t>ganancias</a:t>
            </a:r>
            <a:r>
              <a:rPr lang="en-US" sz="1100" b="0" strike="noStrike" spc="-1" dirty="0">
                <a:latin typeface="Arial"/>
              </a:rPr>
              <a:t> del </a:t>
            </a:r>
            <a:r>
              <a:rPr lang="en-US" sz="1100" b="0" strike="noStrike" spc="-1" dirty="0" err="1">
                <a:latin typeface="Arial"/>
              </a:rPr>
              <a:t>doble</a:t>
            </a:r>
            <a:r>
              <a:rPr lang="en-US" sz="1100" b="0" strike="noStrike" spc="-1" dirty="0">
                <a:latin typeface="Arial"/>
              </a:rPr>
              <a:t> </a:t>
            </a:r>
            <a:r>
              <a:rPr lang="en-US" sz="1100" b="0" strike="noStrike" spc="-1" dirty="0" err="1">
                <a:latin typeface="Arial"/>
              </a:rPr>
              <a:t>cada</a:t>
            </a:r>
            <a:r>
              <a:rPr lang="en-US" sz="1100" b="0" strike="noStrike" spc="-1" dirty="0">
                <a:latin typeface="Arial"/>
              </a:rPr>
              <a:t> dos </a:t>
            </a:r>
            <a:r>
              <a:rPr lang="en-US" sz="1100" b="0" strike="noStrike" spc="-1" dirty="0" err="1">
                <a:latin typeface="Arial"/>
              </a:rPr>
              <a:t>años</a:t>
            </a:r>
            <a:r>
              <a:rPr lang="en-US" sz="1100" b="0" strike="noStrike" spc="-1" dirty="0">
                <a:latin typeface="Arial"/>
              </a:rPr>
              <a:t>.</a:t>
            </a:r>
          </a:p>
          <a:p>
            <a:pPr marL="216000" indent="-215640">
              <a:lnSpc>
                <a:spcPct val="100000"/>
              </a:lnSpc>
            </a:pPr>
            <a:r>
              <a:rPr lang="en-US" sz="1100" b="0" strike="noStrike" spc="-1" dirty="0" err="1">
                <a:latin typeface="Arial"/>
              </a:rPr>
              <a:t>Primero</a:t>
            </a:r>
            <a:r>
              <a:rPr lang="en-US" sz="1100" b="0" strike="noStrike" spc="-1" dirty="0">
                <a:latin typeface="Arial"/>
              </a:rPr>
              <a:t>, </a:t>
            </a:r>
            <a:r>
              <a:rPr lang="en-US" sz="1100" b="0" strike="noStrike" spc="-1" dirty="0" err="1">
                <a:latin typeface="Arial"/>
              </a:rPr>
              <a:t>debemos</a:t>
            </a:r>
            <a:r>
              <a:rPr lang="en-US" sz="1100" b="0" strike="noStrike" spc="-1" dirty="0">
                <a:latin typeface="Arial"/>
              </a:rPr>
              <a:t> </a:t>
            </a:r>
            <a:r>
              <a:rPr lang="en-US" sz="1100" b="0" strike="noStrike" spc="-1" dirty="0" err="1">
                <a:latin typeface="Arial"/>
              </a:rPr>
              <a:t>observar</a:t>
            </a:r>
            <a:r>
              <a:rPr lang="en-US" sz="1100" b="0" strike="noStrike" spc="-1" dirty="0">
                <a:latin typeface="Arial"/>
              </a:rPr>
              <a:t>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anomalía</a:t>
            </a:r>
            <a:r>
              <a:rPr lang="en-US" sz="1100" b="0" strike="noStrike" spc="-1" dirty="0">
                <a:latin typeface="Arial"/>
              </a:rPr>
              <a:t> no </a:t>
            </a:r>
            <a:r>
              <a:rPr lang="en-US" sz="1100" b="0" strike="noStrike" spc="-1" dirty="0" err="1">
                <a:latin typeface="Arial"/>
              </a:rPr>
              <a:t>es</a:t>
            </a:r>
            <a:r>
              <a:rPr lang="en-US" sz="1100" b="0" strike="noStrike" spc="-1" dirty="0">
                <a:latin typeface="Arial"/>
              </a:rPr>
              <a:t> </a:t>
            </a:r>
            <a:r>
              <a:rPr lang="en-US" sz="1100" b="0" strike="noStrike" spc="-1" dirty="0" err="1">
                <a:latin typeface="Arial"/>
              </a:rPr>
              <a:t>que</a:t>
            </a:r>
            <a:r>
              <a:rPr lang="en-US" sz="1100" b="0" strike="noStrike" spc="-1" dirty="0">
                <a:latin typeface="Arial"/>
              </a:rPr>
              <a:t> el </a:t>
            </a:r>
            <a:r>
              <a:rPr lang="en-US" sz="1100" b="0" strike="noStrike" spc="-1" dirty="0" err="1">
                <a:latin typeface="Arial"/>
              </a:rPr>
              <a:t>progreso</a:t>
            </a:r>
            <a:r>
              <a:rPr lang="en-US" sz="1100" b="0" strike="noStrike" spc="-1" dirty="0">
                <a:latin typeface="Arial"/>
              </a:rPr>
              <a:t> en el software sea </a:t>
            </a:r>
            <a:r>
              <a:rPr lang="en-US" sz="1100" b="0" strike="noStrike" spc="-1" dirty="0" err="1">
                <a:latin typeface="Arial"/>
              </a:rPr>
              <a:t>muy</a:t>
            </a:r>
            <a:r>
              <a:rPr lang="en-US" sz="1100" b="0" strike="noStrike" spc="-1" dirty="0">
                <a:latin typeface="Arial"/>
              </a:rPr>
              <a:t> lento, </a:t>
            </a:r>
            <a:r>
              <a:rPr lang="en-US" sz="1100" b="0" strike="noStrike" spc="-1" dirty="0" err="1">
                <a:latin typeface="Arial"/>
              </a:rPr>
              <a:t>sino</a:t>
            </a:r>
            <a:endParaRPr lang="en-US" sz="1100" b="0" strike="noStrike" spc="-1" dirty="0">
              <a:latin typeface="Arial"/>
            </a:endParaRPr>
          </a:p>
          <a:p>
            <a:pPr marL="216000" indent="-215640">
              <a:lnSpc>
                <a:spcPct val="100000"/>
              </a:lnSpc>
            </a:pPr>
            <a:r>
              <a:rPr lang="en-US" sz="1100" b="0" strike="noStrike" spc="-1" dirty="0" err="1">
                <a:latin typeface="Arial"/>
              </a:rPr>
              <a:t>que</a:t>
            </a:r>
            <a:r>
              <a:rPr lang="en-US" sz="1100" b="0" strike="noStrike" spc="-1" dirty="0">
                <a:latin typeface="Arial"/>
              </a:rPr>
              <a:t> el </a:t>
            </a:r>
            <a:r>
              <a:rPr lang="en-US" sz="1100" b="0" strike="noStrike" spc="-1" dirty="0" err="1">
                <a:latin typeface="Arial"/>
              </a:rPr>
              <a:t>progreso</a:t>
            </a:r>
            <a:r>
              <a:rPr lang="en-US" sz="1100" b="0" strike="noStrike" spc="-1" dirty="0">
                <a:latin typeface="Arial"/>
              </a:rPr>
              <a:t> en el hardware </a:t>
            </a:r>
            <a:r>
              <a:rPr lang="en-US" sz="1100" b="0" strike="noStrike" spc="-1" dirty="0" err="1">
                <a:latin typeface="Arial"/>
              </a:rPr>
              <a:t>computacional</a:t>
            </a:r>
            <a:r>
              <a:rPr lang="en-US" sz="1100" b="0" strike="noStrike" spc="-1" dirty="0">
                <a:latin typeface="Arial"/>
              </a:rPr>
              <a:t> </a:t>
            </a:r>
            <a:r>
              <a:rPr lang="en-US" sz="1100" b="0" strike="noStrike" spc="-1" dirty="0" err="1">
                <a:latin typeface="Arial"/>
              </a:rPr>
              <a:t>es</a:t>
            </a:r>
            <a:r>
              <a:rPr lang="en-US" sz="1100" b="0" strike="noStrike" spc="-1" dirty="0">
                <a:latin typeface="Arial"/>
              </a:rPr>
              <a:t> </a:t>
            </a:r>
            <a:r>
              <a:rPr lang="en-US" sz="1100" b="0" strike="noStrike" spc="-1" dirty="0" err="1">
                <a:latin typeface="Arial"/>
              </a:rPr>
              <a:t>muy</a:t>
            </a:r>
            <a:r>
              <a:rPr lang="en-US" sz="1100" b="0" strike="noStrike" spc="-1" dirty="0">
                <a:latin typeface="Arial"/>
              </a:rPr>
              <a:t> </a:t>
            </a:r>
            <a:r>
              <a:rPr lang="en-US" sz="1100" b="0" strike="noStrike" spc="-1" dirty="0" err="1">
                <a:latin typeface="Arial"/>
              </a:rPr>
              <a:t>rápido</a:t>
            </a:r>
            <a:r>
              <a:rPr lang="en-US" sz="1100" b="0" strike="noStrike" spc="-1" dirty="0">
                <a:latin typeface="Arial"/>
              </a:rPr>
              <a:t>. </a:t>
            </a:r>
            <a:r>
              <a:rPr lang="en-US" sz="1100" b="0" strike="noStrike" spc="-1" dirty="0" err="1">
                <a:latin typeface="Arial"/>
              </a:rPr>
              <a:t>Ninguna</a:t>
            </a:r>
            <a:r>
              <a:rPr lang="en-US" sz="1100" b="0" strike="noStrike" spc="-1" dirty="0">
                <a:latin typeface="Arial"/>
              </a:rPr>
              <a:t> </a:t>
            </a:r>
            <a:r>
              <a:rPr lang="en-US" sz="1100" b="0" strike="noStrike" spc="-1" dirty="0" err="1">
                <a:latin typeface="Arial"/>
              </a:rPr>
              <a:t>tecnología</a:t>
            </a:r>
            <a:r>
              <a:rPr lang="en-US" sz="1100" b="0" strike="noStrike" spc="-1" dirty="0">
                <a:latin typeface="Arial"/>
              </a:rPr>
              <a:t> </a:t>
            </a:r>
            <a:r>
              <a:rPr lang="en-US" sz="1100" b="0" strike="noStrike" spc="-1" dirty="0" err="1">
                <a:latin typeface="Arial"/>
              </a:rPr>
              <a:t>desde</a:t>
            </a:r>
            <a:r>
              <a:rPr lang="en-US" sz="1100" b="0" strike="noStrike" spc="-1" dirty="0">
                <a:latin typeface="Arial"/>
              </a:rPr>
              <a:t> el </a:t>
            </a:r>
            <a:r>
              <a:rPr lang="en-US" sz="1100" b="0" strike="noStrike" spc="-1" dirty="0" err="1">
                <a:latin typeface="Arial"/>
              </a:rPr>
              <a:t>comienzo</a:t>
            </a:r>
            <a:endParaRPr lang="en-US" sz="1100" b="0" strike="noStrike" spc="-1" dirty="0">
              <a:latin typeface="Arial"/>
            </a:endParaRPr>
          </a:p>
          <a:p>
            <a:pPr marL="216000" indent="-215640">
              <a:lnSpc>
                <a:spcPct val="100000"/>
              </a:lnSpc>
            </a:pPr>
            <a:r>
              <a:rPr lang="en-US" sz="1100" b="0" strike="noStrike" spc="-1" dirty="0">
                <a:latin typeface="Arial"/>
              </a:rPr>
              <a:t>de la </a:t>
            </a:r>
            <a:r>
              <a:rPr lang="en-US" sz="1100" b="0" strike="noStrike" spc="-1" dirty="0" err="1">
                <a:latin typeface="Arial"/>
              </a:rPr>
              <a:t>civilización</a:t>
            </a:r>
            <a:r>
              <a:rPr lang="en-US" sz="1100" b="0" strike="noStrike" spc="-1" dirty="0">
                <a:latin typeface="Arial"/>
              </a:rPr>
              <a:t> ha </a:t>
            </a:r>
            <a:r>
              <a:rPr lang="en-US" sz="1100" b="0" strike="noStrike" spc="-1" dirty="0" err="1">
                <a:latin typeface="Arial"/>
              </a:rPr>
              <a:t>visto</a:t>
            </a:r>
            <a:r>
              <a:rPr lang="en-US" sz="1100" b="0" strike="noStrike" spc="-1" dirty="0">
                <a:latin typeface="Arial"/>
              </a:rPr>
              <a:t> </a:t>
            </a:r>
            <a:r>
              <a:rPr lang="en-US" sz="1100" b="0" strike="noStrike" spc="-1" dirty="0" err="1">
                <a:latin typeface="Arial"/>
              </a:rPr>
              <a:t>una</a:t>
            </a:r>
            <a:r>
              <a:rPr lang="en-US" sz="1100" b="0" strike="noStrike" spc="-1" dirty="0">
                <a:latin typeface="Arial"/>
              </a:rPr>
              <a:t> </a:t>
            </a:r>
            <a:r>
              <a:rPr lang="en-US" sz="1100" b="0" strike="noStrike" spc="-1" dirty="0" err="1">
                <a:latin typeface="Arial"/>
              </a:rPr>
              <a:t>ganancia</a:t>
            </a:r>
            <a:r>
              <a:rPr lang="en-US" sz="1100" b="0" strike="noStrike" spc="-1" dirty="0">
                <a:latin typeface="Arial"/>
              </a:rPr>
              <a:t> de </a:t>
            </a:r>
            <a:r>
              <a:rPr lang="en-US" sz="1100" b="0" strike="noStrike" spc="-1" dirty="0" err="1">
                <a:latin typeface="Arial"/>
              </a:rPr>
              <a:t>seis</a:t>
            </a:r>
            <a:r>
              <a:rPr lang="en-US" sz="1100" b="0" strike="noStrike" spc="-1" dirty="0">
                <a:latin typeface="Arial"/>
              </a:rPr>
              <a:t> </a:t>
            </a:r>
            <a:r>
              <a:rPr lang="en-US" sz="1100" b="0" strike="noStrike" spc="-1" dirty="0" err="1">
                <a:latin typeface="Arial"/>
              </a:rPr>
              <a:t>órdenes</a:t>
            </a:r>
            <a:r>
              <a:rPr lang="en-US" sz="1100" b="0" strike="noStrike" spc="-1" dirty="0">
                <a:latin typeface="Arial"/>
              </a:rPr>
              <a:t> de </a:t>
            </a:r>
            <a:r>
              <a:rPr lang="en-US" sz="1100" b="0" strike="noStrike" spc="-1" dirty="0" err="1">
                <a:latin typeface="Arial"/>
              </a:rPr>
              <a:t>magnitud</a:t>
            </a:r>
            <a:r>
              <a:rPr lang="en-US" sz="1100" b="0" strike="noStrike" spc="-1" dirty="0">
                <a:latin typeface="Arial"/>
              </a:rPr>
              <a:t> en 30 </a:t>
            </a:r>
            <a:r>
              <a:rPr lang="en-US" sz="1100" b="0" strike="noStrike" spc="-1" dirty="0" err="1">
                <a:latin typeface="Arial"/>
              </a:rPr>
              <a:t>años</a:t>
            </a:r>
            <a:r>
              <a:rPr lang="en-US" sz="1100" b="0" strike="noStrike" spc="-1" dirty="0">
                <a:latin typeface="Arial"/>
              </a:rPr>
              <a:t>. En </a:t>
            </a:r>
            <a:r>
              <a:rPr lang="en-US" sz="1100" b="0" strike="noStrike" spc="-1" dirty="0" err="1">
                <a:latin typeface="Arial"/>
              </a:rPr>
              <a:t>ninguna</a:t>
            </a:r>
            <a:r>
              <a:rPr lang="en-US" sz="1100" b="0" strike="noStrike" spc="-1" dirty="0">
                <a:latin typeface="Arial"/>
              </a:rPr>
              <a:t> </a:t>
            </a:r>
            <a:r>
              <a:rPr lang="en-US" sz="1100" b="0" strike="noStrike" spc="-1" dirty="0" err="1">
                <a:latin typeface="Arial"/>
              </a:rPr>
              <a:t>otra</a:t>
            </a:r>
            <a:endParaRPr lang="en-US" sz="1100" b="0" strike="noStrike" spc="-1" dirty="0">
              <a:latin typeface="Arial"/>
            </a:endParaRPr>
          </a:p>
          <a:p>
            <a:pPr marL="216000" indent="-215640">
              <a:lnSpc>
                <a:spcPct val="100000"/>
              </a:lnSpc>
            </a:pPr>
            <a:r>
              <a:rPr lang="en-US" sz="1100" b="0" strike="noStrike" spc="-1" dirty="0" err="1">
                <a:latin typeface="Arial"/>
              </a:rPr>
              <a:t>tecnología</a:t>
            </a:r>
            <a:r>
              <a:rPr lang="en-US" sz="1100" b="0" strike="noStrike" spc="-1" dirty="0">
                <a:latin typeface="Arial"/>
              </a:rPr>
              <a:t> </a:t>
            </a:r>
            <a:r>
              <a:rPr lang="en-US" sz="1100" b="0" strike="noStrike" spc="-1" dirty="0" err="1">
                <a:latin typeface="Arial"/>
              </a:rPr>
              <a:t>uno</a:t>
            </a:r>
            <a:r>
              <a:rPr lang="en-US" sz="1100" b="0" strike="noStrike" spc="-1" dirty="0">
                <a:latin typeface="Arial"/>
              </a:rPr>
              <a:t> </a:t>
            </a:r>
            <a:r>
              <a:rPr lang="en-US" sz="1100" b="0" strike="noStrike" spc="-1" dirty="0" err="1">
                <a:latin typeface="Arial"/>
              </a:rPr>
              <a:t>puede</a:t>
            </a:r>
            <a:r>
              <a:rPr lang="en-US" sz="1100" b="0" strike="noStrike" spc="-1" dirty="0">
                <a:latin typeface="Arial"/>
              </a:rPr>
              <a:t> </a:t>
            </a:r>
            <a:r>
              <a:rPr lang="en-US" sz="1100" b="0" strike="noStrike" spc="-1" dirty="0" err="1">
                <a:latin typeface="Arial"/>
              </a:rPr>
              <a:t>escoger</a:t>
            </a:r>
            <a:r>
              <a:rPr lang="en-US" sz="1100" b="0" strike="noStrike" spc="-1" dirty="0">
                <a:latin typeface="Arial"/>
              </a:rPr>
              <a:t> </a:t>
            </a:r>
            <a:r>
              <a:rPr lang="en-US" sz="1100" b="0" strike="noStrike" spc="-1" dirty="0" err="1">
                <a:latin typeface="Arial"/>
              </a:rPr>
              <a:t>ganar</a:t>
            </a:r>
            <a:r>
              <a:rPr lang="en-US" sz="1100" b="0" strike="noStrike" spc="-1" dirty="0">
                <a:latin typeface="Arial"/>
              </a:rPr>
              <a:t> en </a:t>
            </a:r>
            <a:r>
              <a:rPr lang="en-US" sz="1100" b="0" strike="noStrike" spc="-1" dirty="0" err="1">
                <a:latin typeface="Arial"/>
              </a:rPr>
              <a:t>aumento</a:t>
            </a:r>
            <a:r>
              <a:rPr lang="en-US" sz="1100" b="0" strike="noStrike" spc="-1" dirty="0">
                <a:latin typeface="Arial"/>
              </a:rPr>
              <a:t> del </a:t>
            </a:r>
            <a:r>
              <a:rPr lang="en-US" sz="1100" b="0" strike="noStrike" spc="-1" dirty="0" err="1">
                <a:latin typeface="Arial"/>
              </a:rPr>
              <a:t>rendimiento</a:t>
            </a:r>
            <a:r>
              <a:rPr lang="en-US" sz="1100" b="0" strike="noStrike" spc="-1" dirty="0">
                <a:latin typeface="Arial"/>
              </a:rPr>
              <a:t> o </a:t>
            </a:r>
            <a:r>
              <a:rPr lang="en-US" sz="1100" b="0" strike="noStrike" spc="-1" dirty="0" err="1">
                <a:latin typeface="Arial"/>
              </a:rPr>
              <a:t>bien</a:t>
            </a:r>
            <a:r>
              <a:rPr lang="en-US" sz="1100" b="0" strike="noStrike" spc="-1" dirty="0">
                <a:latin typeface="Arial"/>
              </a:rPr>
              <a:t> en </a:t>
            </a:r>
            <a:r>
              <a:rPr lang="en-US" sz="1100" b="0" strike="noStrike" spc="-1" dirty="0" err="1">
                <a:latin typeface="Arial"/>
              </a:rPr>
              <a:t>reducción</a:t>
            </a:r>
            <a:r>
              <a:rPr lang="en-US" sz="1100" b="0" strike="noStrike" spc="-1" dirty="0">
                <a:latin typeface="Arial"/>
              </a:rPr>
              <a:t> de </a:t>
            </a:r>
            <a:r>
              <a:rPr lang="en-US" sz="1100" b="0" strike="noStrike" spc="-1" dirty="0" err="1">
                <a:latin typeface="Arial"/>
              </a:rPr>
              <a:t>costos</a:t>
            </a:r>
            <a:r>
              <a:rPr lang="en-US" sz="1100" b="0" strike="noStrike" spc="-1" dirty="0">
                <a:latin typeface="Arial"/>
              </a:rPr>
              <a:t>. </a:t>
            </a:r>
            <a:r>
              <a:rPr lang="en-US" sz="1100" b="0" strike="noStrike" spc="-1" dirty="0" err="1">
                <a:latin typeface="Arial"/>
              </a:rPr>
              <a:t>Estas</a:t>
            </a:r>
            <a:endParaRPr lang="en-US" sz="1100" b="0" strike="noStrike" spc="-1" dirty="0">
              <a:latin typeface="Arial"/>
            </a:endParaRPr>
          </a:p>
          <a:p>
            <a:pPr marL="216000" indent="-215640">
              <a:lnSpc>
                <a:spcPct val="100000"/>
              </a:lnSpc>
            </a:pPr>
            <a:r>
              <a:rPr lang="en-US" sz="1100" b="0" strike="noStrike" spc="-1" dirty="0" err="1">
                <a:latin typeface="Arial"/>
              </a:rPr>
              <a:t>ganancias</a:t>
            </a:r>
            <a:r>
              <a:rPr lang="en-US" sz="1100" b="0" strike="noStrike" spc="-1" dirty="0">
                <a:latin typeface="Arial"/>
              </a:rPr>
              <a:t> se </a:t>
            </a:r>
            <a:r>
              <a:rPr lang="en-US" sz="1100" b="0" strike="noStrike" spc="-1" dirty="0" err="1">
                <a:latin typeface="Arial"/>
              </a:rPr>
              <a:t>derivan</a:t>
            </a:r>
            <a:r>
              <a:rPr lang="en-US" sz="1100" b="0" strike="noStrike" spc="-1" dirty="0">
                <a:latin typeface="Arial"/>
              </a:rPr>
              <a:t> de la </a:t>
            </a:r>
            <a:r>
              <a:rPr lang="en-US" sz="1100" b="0" strike="noStrike" spc="-1" dirty="0" err="1">
                <a:latin typeface="Arial"/>
              </a:rPr>
              <a:t>transformación</a:t>
            </a:r>
            <a:r>
              <a:rPr lang="en-US" sz="1100" b="0" strike="noStrike" spc="-1" dirty="0">
                <a:latin typeface="Arial"/>
              </a:rPr>
              <a:t> de la </a:t>
            </a:r>
            <a:r>
              <a:rPr lang="en-US" sz="1100" b="0" strike="noStrike" spc="-1" dirty="0" err="1">
                <a:latin typeface="Arial"/>
              </a:rPr>
              <a:t>fabricación</a:t>
            </a:r>
            <a:r>
              <a:rPr lang="en-US" sz="1100" b="0" strike="noStrike" spc="-1" dirty="0">
                <a:latin typeface="Arial"/>
              </a:rPr>
              <a:t> de </a:t>
            </a:r>
            <a:r>
              <a:rPr lang="en-US" sz="1100" b="0" strike="noStrike" spc="-1" dirty="0" err="1">
                <a:latin typeface="Arial"/>
              </a:rPr>
              <a:t>computadores</a:t>
            </a:r>
            <a:r>
              <a:rPr lang="en-US" sz="1100" b="0" strike="noStrike" spc="-1" dirty="0">
                <a:latin typeface="Arial"/>
              </a:rPr>
              <a:t> de </a:t>
            </a:r>
            <a:r>
              <a:rPr lang="en-US" sz="1100" b="0" strike="noStrike" spc="-1" dirty="0" err="1">
                <a:latin typeface="Arial"/>
              </a:rPr>
              <a:t>una</a:t>
            </a:r>
            <a:r>
              <a:rPr lang="en-US" sz="1100" b="0" strike="noStrike" spc="-1" dirty="0">
                <a:latin typeface="Arial"/>
              </a:rPr>
              <a:t> </a:t>
            </a:r>
            <a:r>
              <a:rPr lang="en-US" sz="1100" b="0" strike="noStrike" spc="-1" dirty="0" err="1">
                <a:latin typeface="Arial"/>
              </a:rPr>
              <a:t>industria</a:t>
            </a:r>
            <a:r>
              <a:rPr lang="en-US" sz="1100" b="0" strike="noStrike" spc="-1" dirty="0">
                <a:latin typeface="Arial"/>
              </a:rPr>
              <a:t> de</a:t>
            </a:r>
          </a:p>
          <a:p>
            <a:pPr marL="216000" indent="-215640">
              <a:lnSpc>
                <a:spcPct val="100000"/>
              </a:lnSpc>
            </a:pPr>
            <a:r>
              <a:rPr lang="en-US" sz="1100" b="0" strike="noStrike" spc="-1" dirty="0">
                <a:latin typeface="Arial"/>
              </a:rPr>
              <a:t>armada a </a:t>
            </a:r>
            <a:r>
              <a:rPr lang="en-US" sz="1100" b="0" strike="noStrike" spc="-1" dirty="0" err="1">
                <a:latin typeface="Arial"/>
              </a:rPr>
              <a:t>una</a:t>
            </a:r>
            <a:r>
              <a:rPr lang="en-US" sz="1100" b="0" strike="noStrike" spc="-1" dirty="0">
                <a:latin typeface="Arial"/>
              </a:rPr>
              <a:t> </a:t>
            </a:r>
            <a:r>
              <a:rPr lang="en-US" sz="1100" b="0" strike="noStrike" spc="-1" dirty="0" err="1">
                <a:latin typeface="Arial"/>
              </a:rPr>
              <a:t>industria</a:t>
            </a:r>
            <a:r>
              <a:rPr lang="en-US" sz="1100" b="0" strike="noStrike" spc="-1" dirty="0">
                <a:latin typeface="Arial"/>
              </a:rPr>
              <a:t> de </a:t>
            </a:r>
            <a:r>
              <a:rPr lang="en-US" sz="1100" b="0" strike="noStrike" spc="-1" dirty="0" err="1">
                <a:latin typeface="Arial"/>
              </a:rPr>
              <a:t>proceso</a:t>
            </a:r>
            <a:r>
              <a:rPr lang="en-US" sz="1100" b="0" strike="noStrike" spc="-1" dirty="0">
                <a:latin typeface="Arial"/>
              </a:rPr>
              <a:t>.</a:t>
            </a:r>
          </a:p>
          <a:p>
            <a:pPr marL="216000" indent="-215640">
              <a:lnSpc>
                <a:spcPct val="100000"/>
              </a:lnSpc>
            </a:pPr>
            <a:r>
              <a:rPr lang="en-US" sz="1100" b="0" strike="noStrike" spc="-1" dirty="0">
                <a:latin typeface="Arial"/>
              </a:rPr>
              <a:t>Segundo, para </a:t>
            </a:r>
            <a:r>
              <a:rPr lang="en-US" sz="1100" b="0" strike="noStrike" spc="-1" dirty="0" err="1">
                <a:latin typeface="Arial"/>
              </a:rPr>
              <a:t>ver</a:t>
            </a:r>
            <a:r>
              <a:rPr lang="en-US" sz="1100" b="0" strike="noStrike" spc="-1" dirty="0">
                <a:latin typeface="Arial"/>
              </a:rPr>
              <a:t> la </a:t>
            </a:r>
            <a:r>
              <a:rPr lang="en-US" sz="1100" b="0" strike="noStrike" spc="-1" dirty="0" err="1">
                <a:latin typeface="Arial"/>
              </a:rPr>
              <a:t>tasa</a:t>
            </a:r>
            <a:r>
              <a:rPr lang="en-US" sz="1100" b="0" strike="noStrike" spc="-1" dirty="0">
                <a:latin typeface="Arial"/>
              </a:rPr>
              <a:t> de </a:t>
            </a:r>
            <a:r>
              <a:rPr lang="en-US" sz="1100" b="0" strike="noStrike" spc="-1" dirty="0" err="1">
                <a:latin typeface="Arial"/>
              </a:rPr>
              <a:t>progreso</a:t>
            </a:r>
            <a:r>
              <a:rPr lang="en-US" sz="1100" b="0" strike="noStrike" spc="-1" dirty="0">
                <a:latin typeface="Arial"/>
              </a:rPr>
              <a:t> </a:t>
            </a:r>
            <a:r>
              <a:rPr lang="en-US" sz="1100" b="0" strike="noStrike" spc="-1" dirty="0" err="1">
                <a:latin typeface="Arial"/>
              </a:rPr>
              <a:t>que</a:t>
            </a:r>
            <a:r>
              <a:rPr lang="en-US" sz="1100" b="0" strike="noStrike" spc="-1" dirty="0">
                <a:latin typeface="Arial"/>
              </a:rPr>
              <a:t> </a:t>
            </a:r>
            <a:r>
              <a:rPr lang="en-US" sz="1100" b="0" strike="noStrike" spc="-1" dirty="0" err="1">
                <a:latin typeface="Arial"/>
              </a:rPr>
              <a:t>uno</a:t>
            </a:r>
            <a:r>
              <a:rPr lang="en-US" sz="1100" b="0" strike="noStrike" spc="-1" dirty="0">
                <a:latin typeface="Arial"/>
              </a:rPr>
              <a:t> </a:t>
            </a:r>
            <a:r>
              <a:rPr lang="en-US" sz="1100" b="0" strike="noStrike" spc="-1" dirty="0" err="1">
                <a:latin typeface="Arial"/>
              </a:rPr>
              <a:t>puede</a:t>
            </a:r>
            <a:r>
              <a:rPr lang="en-US" sz="1100" b="0" strike="noStrike" spc="-1" dirty="0">
                <a:latin typeface="Arial"/>
              </a:rPr>
              <a:t> </a:t>
            </a:r>
            <a:r>
              <a:rPr lang="en-US" sz="1100" b="0" strike="noStrike" spc="-1" dirty="0" err="1">
                <a:latin typeface="Arial"/>
              </a:rPr>
              <a:t>esperar</a:t>
            </a:r>
            <a:r>
              <a:rPr lang="en-US" sz="1100" b="0" strike="noStrike" spc="-1" dirty="0">
                <a:latin typeface="Arial"/>
              </a:rPr>
              <a:t> de la </a:t>
            </a:r>
            <a:r>
              <a:rPr lang="en-US" sz="1100" b="0" strike="noStrike" spc="-1" dirty="0" err="1">
                <a:latin typeface="Arial"/>
              </a:rPr>
              <a:t>tecnología</a:t>
            </a:r>
            <a:r>
              <a:rPr lang="en-US" sz="1100" b="0" strike="noStrike" spc="-1" dirty="0">
                <a:latin typeface="Arial"/>
              </a:rPr>
              <a:t> de software,</a:t>
            </a:r>
          </a:p>
          <a:p>
            <a:pPr marL="216000" indent="-215640">
              <a:lnSpc>
                <a:spcPct val="100000"/>
              </a:lnSpc>
            </a:pPr>
            <a:r>
              <a:rPr lang="en-US" sz="1100" b="0" strike="noStrike" spc="-1" dirty="0" err="1">
                <a:latin typeface="Arial"/>
              </a:rPr>
              <a:t>examinemos</a:t>
            </a:r>
            <a:r>
              <a:rPr lang="en-US" sz="1100" b="0" strike="noStrike" spc="-1" dirty="0">
                <a:latin typeface="Arial"/>
              </a:rPr>
              <a:t> </a:t>
            </a:r>
            <a:r>
              <a:rPr lang="en-US" sz="1100" b="0" strike="noStrike" spc="-1" dirty="0" err="1">
                <a:latin typeface="Arial"/>
              </a:rPr>
              <a:t>las</a:t>
            </a:r>
            <a:r>
              <a:rPr lang="en-US" sz="1100" b="0" strike="noStrike" spc="-1" dirty="0">
                <a:latin typeface="Arial"/>
              </a:rPr>
              <a:t> </a:t>
            </a:r>
            <a:r>
              <a:rPr lang="en-US" sz="1100" b="0" strike="noStrike" spc="-1" dirty="0" err="1">
                <a:latin typeface="Arial"/>
              </a:rPr>
              <a:t>dificultades</a:t>
            </a:r>
            <a:r>
              <a:rPr lang="en-US" sz="1100" b="0" strike="noStrike" spc="-1" dirty="0">
                <a:latin typeface="Arial"/>
              </a:rPr>
              <a:t> de </a:t>
            </a:r>
            <a:r>
              <a:rPr lang="en-US" sz="1100" b="0" strike="noStrike" spc="-1" dirty="0" err="1">
                <a:latin typeface="Arial"/>
              </a:rPr>
              <a:t>esa</a:t>
            </a:r>
            <a:r>
              <a:rPr lang="en-US" sz="1100" b="0" strike="noStrike" spc="-1" dirty="0">
                <a:latin typeface="Arial"/>
              </a:rPr>
              <a:t> </a:t>
            </a:r>
            <a:r>
              <a:rPr lang="en-US" sz="1100" b="0" strike="noStrike" spc="-1" dirty="0" err="1">
                <a:latin typeface="Arial"/>
              </a:rPr>
              <a:t>tecnología</a:t>
            </a:r>
            <a:r>
              <a:rPr lang="en-US" sz="1100" b="0" strike="noStrike" spc="-1" dirty="0">
                <a:latin typeface="Arial"/>
              </a:rPr>
              <a:t>. </a:t>
            </a:r>
            <a:r>
              <a:rPr lang="en-US" sz="1100" b="0" strike="noStrike" spc="-1" dirty="0" err="1">
                <a:latin typeface="Arial"/>
              </a:rPr>
              <a:t>Siguiendo</a:t>
            </a:r>
            <a:r>
              <a:rPr lang="en-US" sz="1100" b="0" strike="noStrike" spc="-1" dirty="0">
                <a:latin typeface="Arial"/>
              </a:rPr>
              <a:t> a </a:t>
            </a:r>
            <a:r>
              <a:rPr lang="en-US" sz="1100" b="0" strike="noStrike" spc="-1" dirty="0" err="1">
                <a:latin typeface="Arial"/>
              </a:rPr>
              <a:t>Aristóteles</a:t>
            </a:r>
            <a:r>
              <a:rPr lang="en-US" sz="1100" b="0" strike="noStrike" spc="-1" dirty="0">
                <a:latin typeface="Arial"/>
              </a:rPr>
              <a:t>, </a:t>
            </a:r>
            <a:r>
              <a:rPr lang="en-US" sz="1100" b="0" strike="noStrike" spc="-1" dirty="0" err="1">
                <a:latin typeface="Arial"/>
              </a:rPr>
              <a:t>yo</a:t>
            </a:r>
            <a:r>
              <a:rPr lang="en-US" sz="1100" b="0" strike="noStrike" spc="-1" dirty="0">
                <a:latin typeface="Arial"/>
              </a:rPr>
              <a:t> </a:t>
            </a:r>
            <a:r>
              <a:rPr lang="en-US" sz="1100" b="0" strike="noStrike" spc="-1" dirty="0" err="1">
                <a:latin typeface="Arial"/>
              </a:rPr>
              <a:t>las</a:t>
            </a:r>
            <a:r>
              <a:rPr lang="en-US" sz="1100" b="0" strike="noStrike" spc="-1" dirty="0">
                <a:latin typeface="Arial"/>
              </a:rPr>
              <a:t> </a:t>
            </a:r>
            <a:r>
              <a:rPr lang="en-US" sz="1100" b="0" strike="noStrike" spc="-1" dirty="0" err="1">
                <a:latin typeface="Arial"/>
              </a:rPr>
              <a:t>divido</a:t>
            </a:r>
            <a:r>
              <a:rPr lang="en-US" sz="1100" b="0" strike="noStrike" spc="-1" dirty="0">
                <a:latin typeface="Arial"/>
              </a:rPr>
              <a:t> en </a:t>
            </a:r>
            <a:r>
              <a:rPr lang="en-US" sz="1100" b="0" strike="noStrike" spc="-1" dirty="0" err="1">
                <a:latin typeface="Arial"/>
              </a:rPr>
              <a:t>esencia</a:t>
            </a:r>
            <a:r>
              <a:rPr lang="en-US" sz="1100" b="0" strike="noStrike" spc="-1" dirty="0">
                <a:latin typeface="Arial"/>
              </a:rPr>
              <a:t>, </a:t>
            </a:r>
            <a:r>
              <a:rPr lang="en-US" sz="1100" b="0" strike="noStrike" spc="-1" dirty="0" err="1">
                <a:latin typeface="Arial"/>
              </a:rPr>
              <a:t>las</a:t>
            </a:r>
            <a:endParaRPr lang="en-US" sz="1100" b="0" strike="noStrike" spc="-1" dirty="0">
              <a:latin typeface="Arial"/>
            </a:endParaRPr>
          </a:p>
          <a:p>
            <a:pPr marL="216000" indent="-215640">
              <a:lnSpc>
                <a:spcPct val="100000"/>
              </a:lnSpc>
            </a:pPr>
            <a:r>
              <a:rPr lang="en-US" sz="1100" b="0" strike="noStrike" spc="-1" dirty="0" err="1">
                <a:latin typeface="Arial"/>
              </a:rPr>
              <a:t>dificultades</a:t>
            </a:r>
            <a:r>
              <a:rPr lang="en-US" sz="1100" b="0" strike="noStrike" spc="-1" dirty="0">
                <a:latin typeface="Arial"/>
              </a:rPr>
              <a:t> </a:t>
            </a:r>
            <a:r>
              <a:rPr lang="en-US" sz="1100" b="0" strike="noStrike" spc="-1" dirty="0" err="1">
                <a:latin typeface="Arial"/>
              </a:rPr>
              <a:t>inherentes</a:t>
            </a:r>
            <a:r>
              <a:rPr lang="en-US" sz="1100" b="0" strike="noStrike" spc="-1" dirty="0">
                <a:latin typeface="Arial"/>
              </a:rPr>
              <a:t> a la </a:t>
            </a:r>
            <a:r>
              <a:rPr lang="en-US" sz="1100" b="0" strike="noStrike" spc="-1" dirty="0" err="1">
                <a:latin typeface="Arial"/>
              </a:rPr>
              <a:t>naturaleza</a:t>
            </a:r>
            <a:r>
              <a:rPr lang="en-US" sz="1100" b="0" strike="noStrike" spc="-1" dirty="0">
                <a:latin typeface="Arial"/>
              </a:rPr>
              <a:t> del software, y </a:t>
            </a:r>
            <a:r>
              <a:rPr lang="en-US" sz="1100" b="0" strike="noStrike" spc="-1" dirty="0" err="1">
                <a:latin typeface="Arial"/>
              </a:rPr>
              <a:t>accidente</a:t>
            </a:r>
            <a:r>
              <a:rPr lang="en-US" sz="1100" b="0" strike="noStrike" spc="-1" dirty="0">
                <a:latin typeface="Arial"/>
              </a:rPr>
              <a:t>, </a:t>
            </a:r>
            <a:r>
              <a:rPr lang="en-US" sz="1100" b="0" strike="noStrike" spc="-1" dirty="0" err="1">
                <a:latin typeface="Arial"/>
              </a:rPr>
              <a:t>aquellas</a:t>
            </a:r>
            <a:r>
              <a:rPr lang="en-US" sz="1100" b="0" strike="noStrike" spc="-1" dirty="0">
                <a:latin typeface="Arial"/>
              </a:rPr>
              <a:t> </a:t>
            </a:r>
            <a:r>
              <a:rPr lang="en-US" sz="1100" b="0" strike="noStrike" spc="-1" dirty="0" err="1">
                <a:latin typeface="Arial"/>
              </a:rPr>
              <a:t>dificultades</a:t>
            </a:r>
            <a:r>
              <a:rPr lang="en-US" sz="1100" b="0" strike="noStrike" spc="-1" dirty="0">
                <a:latin typeface="Arial"/>
              </a:rPr>
              <a:t> </a:t>
            </a:r>
            <a:r>
              <a:rPr lang="en-US" sz="1100" b="0" strike="noStrike" spc="-1" dirty="0" err="1">
                <a:latin typeface="Arial"/>
              </a:rPr>
              <a:t>que</a:t>
            </a:r>
            <a:r>
              <a:rPr lang="en-US" sz="1100" b="0" strike="noStrike" spc="-1" dirty="0">
                <a:latin typeface="Arial"/>
              </a:rPr>
              <a:t> </a:t>
            </a:r>
            <a:r>
              <a:rPr lang="en-US" sz="1100" b="0" strike="noStrike" spc="-1" dirty="0" err="1">
                <a:latin typeface="Arial"/>
              </a:rPr>
              <a:t>ahora</a:t>
            </a:r>
            <a:endParaRPr lang="en-US" sz="1100" b="0" strike="noStrike" spc="-1" dirty="0">
              <a:latin typeface="Arial"/>
            </a:endParaRPr>
          </a:p>
          <a:p>
            <a:pPr marL="216000" indent="-215640">
              <a:lnSpc>
                <a:spcPct val="100000"/>
              </a:lnSpc>
            </a:pPr>
            <a:r>
              <a:rPr lang="en-US" sz="1100" b="0" strike="noStrike" spc="-1" dirty="0" err="1">
                <a:latin typeface="Arial"/>
              </a:rPr>
              <a:t>existen</a:t>
            </a:r>
            <a:r>
              <a:rPr lang="en-US" sz="1100" b="0" strike="noStrike" spc="-1" dirty="0">
                <a:latin typeface="Arial"/>
              </a:rPr>
              <a:t> en </a:t>
            </a:r>
            <a:r>
              <a:rPr lang="en-US" sz="1100" b="0" strike="noStrike" spc="-1" dirty="0" err="1">
                <a:latin typeface="Arial"/>
              </a:rPr>
              <a:t>su</a:t>
            </a:r>
            <a:r>
              <a:rPr lang="en-US" sz="1100" b="0" strike="noStrike" spc="-1" dirty="0">
                <a:latin typeface="Arial"/>
              </a:rPr>
              <a:t> </a:t>
            </a:r>
            <a:r>
              <a:rPr lang="en-US" sz="1100" b="0" strike="noStrike" spc="-1" dirty="0" err="1">
                <a:latin typeface="Arial"/>
              </a:rPr>
              <a:t>producción</a:t>
            </a:r>
            <a:r>
              <a:rPr lang="en-US" sz="1100" b="0" strike="noStrike" spc="-1" dirty="0">
                <a:latin typeface="Arial"/>
              </a:rPr>
              <a:t>, </a:t>
            </a:r>
            <a:r>
              <a:rPr lang="en-US" sz="1100" b="0" strike="noStrike" spc="-1" dirty="0" err="1">
                <a:latin typeface="Arial"/>
              </a:rPr>
              <a:t>pero</a:t>
            </a:r>
            <a:r>
              <a:rPr lang="en-US" sz="1100" b="0" strike="noStrike" spc="-1" dirty="0">
                <a:latin typeface="Arial"/>
              </a:rPr>
              <a:t> </a:t>
            </a:r>
            <a:r>
              <a:rPr lang="en-US" sz="1100" b="0" strike="noStrike" spc="-1" dirty="0" err="1">
                <a:latin typeface="Arial"/>
              </a:rPr>
              <a:t>que</a:t>
            </a:r>
            <a:r>
              <a:rPr lang="en-US" sz="1100" b="0" strike="noStrike" spc="-1" dirty="0">
                <a:latin typeface="Arial"/>
              </a:rPr>
              <a:t> no son </a:t>
            </a:r>
            <a:r>
              <a:rPr lang="en-US" sz="1100" b="0" strike="noStrike" spc="-1" dirty="0" err="1">
                <a:latin typeface="Arial"/>
              </a:rPr>
              <a:t>inherentes</a:t>
            </a:r>
            <a:r>
              <a:rPr lang="en-US" sz="1100" b="0" strike="noStrike" spc="-1" dirty="0">
                <a:latin typeface="Arial"/>
              </a:rPr>
              <a:t>.</a:t>
            </a:r>
          </a:p>
          <a:p>
            <a:pPr marL="216000" indent="-215640">
              <a:lnSpc>
                <a:spcPct val="100000"/>
              </a:lnSpc>
            </a:pPr>
            <a:r>
              <a:rPr lang="en-US" sz="1100" b="0" strike="noStrike" spc="-1" dirty="0">
                <a:latin typeface="Arial"/>
              </a:rPr>
              <a:t>La </a:t>
            </a:r>
            <a:r>
              <a:rPr lang="en-US" sz="1100" b="0" strike="noStrike" spc="-1" dirty="0" err="1">
                <a:latin typeface="Arial"/>
              </a:rPr>
              <a:t>esencia</a:t>
            </a:r>
            <a:r>
              <a:rPr lang="en-US" sz="1100" b="0" strike="noStrike" spc="-1" dirty="0">
                <a:latin typeface="Arial"/>
              </a:rPr>
              <a:t> de </a:t>
            </a:r>
            <a:r>
              <a:rPr lang="en-US" sz="1100" b="0" strike="noStrike" spc="-1" dirty="0" err="1">
                <a:latin typeface="Arial"/>
              </a:rPr>
              <a:t>una</a:t>
            </a:r>
            <a:r>
              <a:rPr lang="en-US" sz="1100" b="0" strike="noStrike" spc="-1" dirty="0">
                <a:latin typeface="Arial"/>
              </a:rPr>
              <a:t> </a:t>
            </a:r>
            <a:r>
              <a:rPr lang="en-US" sz="1100" b="0" strike="noStrike" spc="-1" dirty="0" err="1">
                <a:latin typeface="Arial"/>
              </a:rPr>
              <a:t>entidad</a:t>
            </a:r>
            <a:r>
              <a:rPr lang="en-US" sz="1100" b="0" strike="noStrike" spc="-1" dirty="0">
                <a:latin typeface="Arial"/>
              </a:rPr>
              <a:t> de software </a:t>
            </a:r>
            <a:r>
              <a:rPr lang="en-US" sz="1100" b="0" strike="noStrike" spc="-1" dirty="0" err="1">
                <a:latin typeface="Arial"/>
              </a:rPr>
              <a:t>es</a:t>
            </a:r>
            <a:r>
              <a:rPr lang="en-US" sz="1100" b="0" strike="noStrike" spc="-1" dirty="0">
                <a:latin typeface="Arial"/>
              </a:rPr>
              <a:t> </a:t>
            </a:r>
            <a:r>
              <a:rPr lang="en-US" sz="1100" b="0" strike="noStrike" spc="-1" dirty="0" err="1">
                <a:latin typeface="Arial"/>
              </a:rPr>
              <a:t>una</a:t>
            </a:r>
            <a:r>
              <a:rPr lang="en-US" sz="1100" b="0" strike="noStrike" spc="-1" dirty="0">
                <a:latin typeface="Arial"/>
              </a:rPr>
              <a:t> </a:t>
            </a:r>
            <a:r>
              <a:rPr lang="en-US" sz="1100" b="0" strike="noStrike" spc="-1" dirty="0" err="1">
                <a:latin typeface="Arial"/>
              </a:rPr>
              <a:t>construcción</a:t>
            </a:r>
            <a:r>
              <a:rPr lang="en-US" sz="1100" b="0" strike="noStrike" spc="-1" dirty="0">
                <a:latin typeface="Arial"/>
              </a:rPr>
              <a:t> de </a:t>
            </a:r>
            <a:r>
              <a:rPr lang="en-US" sz="1100" b="0" strike="noStrike" spc="-1" dirty="0" err="1">
                <a:latin typeface="Arial"/>
              </a:rPr>
              <a:t>conceptos</a:t>
            </a:r>
            <a:r>
              <a:rPr lang="en-US" sz="1100" b="0" strike="noStrike" spc="-1" dirty="0">
                <a:latin typeface="Arial"/>
              </a:rPr>
              <a:t> </a:t>
            </a:r>
            <a:r>
              <a:rPr lang="en-US" sz="1100" b="0" strike="noStrike" spc="-1" dirty="0" err="1">
                <a:latin typeface="Arial"/>
              </a:rPr>
              <a:t>interrelacionados</a:t>
            </a:r>
            <a:r>
              <a:rPr lang="en-US" sz="1100" b="0" strike="noStrike" spc="-1" dirty="0">
                <a:latin typeface="Arial"/>
              </a:rPr>
              <a:t>: </a:t>
            </a:r>
            <a:r>
              <a:rPr lang="en-US" sz="1100" b="0" strike="noStrike" spc="-1" dirty="0" err="1">
                <a:latin typeface="Arial"/>
              </a:rPr>
              <a:t>grupos</a:t>
            </a:r>
            <a:r>
              <a:rPr lang="en-US" sz="1100" b="0" strike="noStrike" spc="-1" dirty="0">
                <a:latin typeface="Arial"/>
              </a:rPr>
              <a:t> de</a:t>
            </a:r>
          </a:p>
          <a:p>
            <a:pPr marL="216000" indent="-215640">
              <a:lnSpc>
                <a:spcPct val="100000"/>
              </a:lnSpc>
            </a:pPr>
            <a:r>
              <a:rPr lang="en-US" sz="1100" b="0" strike="noStrike" spc="-1" dirty="0" err="1">
                <a:latin typeface="Arial"/>
              </a:rPr>
              <a:t>datos</a:t>
            </a:r>
            <a:r>
              <a:rPr lang="en-US" sz="1100" b="0" strike="noStrike" spc="-1" dirty="0">
                <a:latin typeface="Arial"/>
              </a:rPr>
              <a:t>, </a:t>
            </a:r>
            <a:r>
              <a:rPr lang="en-US" sz="1100" b="0" strike="noStrike" spc="-1" dirty="0" err="1">
                <a:latin typeface="Arial"/>
              </a:rPr>
              <a:t>relaciones</a:t>
            </a:r>
            <a:r>
              <a:rPr lang="en-US" sz="1100" b="0" strike="noStrike" spc="-1" dirty="0">
                <a:latin typeface="Arial"/>
              </a:rPr>
              <a:t> entre los </a:t>
            </a:r>
            <a:r>
              <a:rPr lang="en-US" sz="1100" b="0" strike="noStrike" spc="-1" dirty="0" err="1">
                <a:latin typeface="Arial"/>
              </a:rPr>
              <a:t>datos</a:t>
            </a:r>
            <a:r>
              <a:rPr lang="en-US" sz="1100" b="0" strike="noStrike" spc="-1" dirty="0">
                <a:latin typeface="Arial"/>
              </a:rPr>
              <a:t>, </a:t>
            </a:r>
            <a:r>
              <a:rPr lang="en-US" sz="1100" b="0" strike="noStrike" spc="-1" dirty="0" err="1">
                <a:latin typeface="Arial"/>
              </a:rPr>
              <a:t>algoritmos</a:t>
            </a:r>
            <a:r>
              <a:rPr lang="en-US" sz="1100" b="0" strike="noStrike" spc="-1" dirty="0">
                <a:latin typeface="Arial"/>
              </a:rPr>
              <a:t> e </a:t>
            </a:r>
            <a:r>
              <a:rPr lang="en-US" sz="1100" b="0" strike="noStrike" spc="-1" dirty="0" err="1">
                <a:latin typeface="Arial"/>
              </a:rPr>
              <a:t>invocaciones</a:t>
            </a:r>
            <a:r>
              <a:rPr lang="en-US" sz="1100" b="0" strike="noStrike" spc="-1" dirty="0">
                <a:latin typeface="Arial"/>
              </a:rPr>
              <a:t> de </a:t>
            </a:r>
            <a:r>
              <a:rPr lang="en-US" sz="1100" b="0" strike="noStrike" spc="-1" dirty="0" err="1">
                <a:latin typeface="Arial"/>
              </a:rPr>
              <a:t>funciones</a:t>
            </a:r>
            <a:r>
              <a:rPr lang="en-US" sz="1100" b="0" strike="noStrike" spc="-1" dirty="0">
                <a:latin typeface="Arial"/>
              </a:rPr>
              <a:t>. </a:t>
            </a:r>
            <a:r>
              <a:rPr lang="en-US" sz="1100" b="0" strike="noStrike" spc="-1" dirty="0" err="1">
                <a:latin typeface="Arial"/>
              </a:rPr>
              <a:t>Esta</a:t>
            </a:r>
            <a:r>
              <a:rPr lang="en-US" sz="1100" b="0" strike="noStrike" spc="-1" dirty="0">
                <a:latin typeface="Arial"/>
              </a:rPr>
              <a:t> </a:t>
            </a:r>
            <a:r>
              <a:rPr lang="en-US" sz="1100" b="0" strike="noStrike" spc="-1" dirty="0" err="1">
                <a:latin typeface="Arial"/>
              </a:rPr>
              <a:t>esencia</a:t>
            </a:r>
            <a:r>
              <a:rPr lang="en-US" sz="1100" b="0" strike="noStrike" spc="-1" dirty="0">
                <a:latin typeface="Arial"/>
              </a:rPr>
              <a:t> </a:t>
            </a:r>
            <a:r>
              <a:rPr lang="en-US" sz="1100" b="0" strike="noStrike" spc="-1" dirty="0" err="1">
                <a:latin typeface="Arial"/>
              </a:rPr>
              <a:t>es</a:t>
            </a:r>
            <a:r>
              <a:rPr lang="en-US" sz="1100" b="0" strike="noStrike" spc="-1" dirty="0">
                <a:latin typeface="Arial"/>
              </a:rPr>
              <a:t> </a:t>
            </a:r>
            <a:r>
              <a:rPr lang="en-US" sz="1100" b="0" strike="noStrike" spc="-1" dirty="0" err="1">
                <a:latin typeface="Arial"/>
              </a:rPr>
              <a:t>abstracta</a:t>
            </a:r>
            <a:r>
              <a:rPr lang="en-US" sz="1100" b="0" strike="noStrike" spc="-1" dirty="0">
                <a:latin typeface="Arial"/>
              </a:rPr>
              <a:t> en el</a:t>
            </a:r>
          </a:p>
          <a:p>
            <a:pPr marL="216000" indent="-215640">
              <a:lnSpc>
                <a:spcPct val="100000"/>
              </a:lnSpc>
            </a:pPr>
            <a:r>
              <a:rPr lang="en-US" sz="1100" b="0" strike="noStrike" spc="-1" dirty="0" err="1">
                <a:latin typeface="Arial"/>
              </a:rPr>
              <a:t>sentido</a:t>
            </a:r>
            <a:r>
              <a:rPr lang="en-US" sz="1100" b="0" strike="noStrike" spc="-1" dirty="0">
                <a:latin typeface="Arial"/>
              </a:rPr>
              <a:t> de </a:t>
            </a:r>
            <a:r>
              <a:rPr lang="en-US" sz="1100" b="0" strike="noStrike" spc="-1" dirty="0" err="1">
                <a:latin typeface="Arial"/>
              </a:rPr>
              <a:t>que</a:t>
            </a:r>
            <a:r>
              <a:rPr lang="en-US" sz="1100" b="0" strike="noStrike" spc="-1" dirty="0">
                <a:latin typeface="Arial"/>
              </a:rPr>
              <a:t> la </a:t>
            </a:r>
            <a:r>
              <a:rPr lang="en-US" sz="1100" b="0" strike="noStrike" spc="-1" dirty="0" err="1">
                <a:latin typeface="Arial"/>
              </a:rPr>
              <a:t>construcción</a:t>
            </a:r>
            <a:r>
              <a:rPr lang="en-US" sz="1100" b="0" strike="noStrike" spc="-1" dirty="0">
                <a:latin typeface="Arial"/>
              </a:rPr>
              <a:t> conceptual </a:t>
            </a:r>
            <a:r>
              <a:rPr lang="en-US" sz="1100" b="0" strike="noStrike" spc="-1" dirty="0" err="1">
                <a:latin typeface="Arial"/>
              </a:rPr>
              <a:t>es</a:t>
            </a:r>
            <a:r>
              <a:rPr lang="en-US" sz="1100" b="0" strike="noStrike" spc="-1" dirty="0">
                <a:latin typeface="Arial"/>
              </a:rPr>
              <a:t> la </a:t>
            </a:r>
            <a:r>
              <a:rPr lang="en-US" sz="1100" b="0" strike="noStrike" spc="-1" dirty="0" err="1">
                <a:latin typeface="Arial"/>
              </a:rPr>
              <a:t>misma</a:t>
            </a:r>
            <a:r>
              <a:rPr lang="en-US" sz="1100" b="0" strike="noStrike" spc="-1" dirty="0">
                <a:latin typeface="Arial"/>
              </a:rPr>
              <a:t> </a:t>
            </a:r>
            <a:r>
              <a:rPr lang="en-US" sz="1100" b="0" strike="noStrike" spc="-1" dirty="0" err="1">
                <a:latin typeface="Arial"/>
              </a:rPr>
              <a:t>bajo</a:t>
            </a:r>
            <a:r>
              <a:rPr lang="en-US" sz="1100" b="0" strike="noStrike" spc="-1" dirty="0">
                <a:latin typeface="Arial"/>
              </a:rPr>
              <a:t> </a:t>
            </a:r>
            <a:r>
              <a:rPr lang="en-US" sz="1100" b="0" strike="noStrike" spc="-1" dirty="0" err="1">
                <a:latin typeface="Arial"/>
              </a:rPr>
              <a:t>muchas</a:t>
            </a:r>
            <a:r>
              <a:rPr lang="en-US" sz="1100" b="0" strike="noStrike" spc="-1" dirty="0">
                <a:latin typeface="Arial"/>
              </a:rPr>
              <a:t> </a:t>
            </a:r>
            <a:r>
              <a:rPr lang="en-US" sz="1100" b="0" strike="noStrike" spc="-1" dirty="0" err="1">
                <a:latin typeface="Arial"/>
              </a:rPr>
              <a:t>representaciones</a:t>
            </a:r>
            <a:r>
              <a:rPr lang="en-US" sz="1100" b="0" strike="noStrike" spc="-1" dirty="0">
                <a:latin typeface="Arial"/>
              </a:rPr>
              <a:t>. No obstante </a:t>
            </a:r>
            <a:r>
              <a:rPr lang="en-US" sz="1100" b="0" strike="noStrike" spc="-1" dirty="0" err="1">
                <a:latin typeface="Arial"/>
              </a:rPr>
              <a:t>es</a:t>
            </a:r>
            <a:endParaRPr lang="en-US" sz="1100" b="0" strike="noStrike" spc="-1" dirty="0">
              <a:latin typeface="Arial"/>
            </a:endParaRPr>
          </a:p>
          <a:p>
            <a:pPr marL="216000" indent="-215640">
              <a:lnSpc>
                <a:spcPct val="100000"/>
              </a:lnSpc>
            </a:pPr>
            <a:r>
              <a:rPr lang="en-US" sz="1100" b="0" strike="noStrike" spc="-1" dirty="0" err="1">
                <a:latin typeface="Arial"/>
              </a:rPr>
              <a:t>altamente</a:t>
            </a:r>
            <a:r>
              <a:rPr lang="en-US" sz="1100" b="0" strike="noStrike" spc="-1" dirty="0">
                <a:latin typeface="Arial"/>
              </a:rPr>
              <a:t> </a:t>
            </a:r>
            <a:r>
              <a:rPr lang="en-US" sz="1100" b="0" strike="noStrike" spc="-1" dirty="0" err="1">
                <a:latin typeface="Arial"/>
              </a:rPr>
              <a:t>precisa</a:t>
            </a:r>
            <a:r>
              <a:rPr lang="en-US" sz="1100" b="0" strike="noStrike" spc="-1" dirty="0">
                <a:latin typeface="Arial"/>
              </a:rPr>
              <a:t> y </a:t>
            </a:r>
            <a:r>
              <a:rPr lang="en-US" sz="1100" b="0" strike="noStrike" spc="-1" dirty="0" err="1">
                <a:latin typeface="Arial"/>
              </a:rPr>
              <a:t>ricamente</a:t>
            </a:r>
            <a:r>
              <a:rPr lang="en-US" sz="1100" b="0" strike="noStrike" spc="-1" dirty="0">
                <a:latin typeface="Arial"/>
              </a:rPr>
              <a:t> </a:t>
            </a:r>
            <a:r>
              <a:rPr lang="en-US" sz="1100" b="0" strike="noStrike" spc="-1" dirty="0" err="1">
                <a:latin typeface="Arial"/>
              </a:rPr>
              <a:t>detallada</a:t>
            </a:r>
            <a:r>
              <a:rPr lang="en-US" sz="1100" b="0" strike="noStrike" spc="-1" dirty="0">
                <a:latin typeface="Arial"/>
              </a:rPr>
              <a:t>.</a:t>
            </a:r>
          </a:p>
          <a:p>
            <a:pPr marL="216000" indent="-215640">
              <a:lnSpc>
                <a:spcPct val="100000"/>
              </a:lnSpc>
            </a:pPr>
            <a:r>
              <a:rPr lang="en-US" sz="1100" b="0" strike="noStrike" spc="-1" dirty="0" err="1">
                <a:latin typeface="Arial"/>
              </a:rPr>
              <a:t>Yo</a:t>
            </a:r>
            <a:r>
              <a:rPr lang="en-US" sz="1100" b="0" strike="noStrike" spc="-1" dirty="0">
                <a:latin typeface="Arial"/>
              </a:rPr>
              <a:t> </a:t>
            </a:r>
            <a:r>
              <a:rPr lang="en-US" sz="1100" b="0" strike="noStrike" spc="-1" dirty="0" err="1">
                <a:latin typeface="Arial"/>
              </a:rPr>
              <a:t>creo</a:t>
            </a:r>
            <a:r>
              <a:rPr lang="en-US" sz="1100" b="0" strike="noStrike" spc="-1" dirty="0">
                <a:latin typeface="Arial"/>
              </a:rPr>
              <a:t> </a:t>
            </a:r>
            <a:r>
              <a:rPr lang="en-US" sz="1100" b="0" strike="noStrike" spc="-1" dirty="0" err="1">
                <a:latin typeface="Arial"/>
              </a:rPr>
              <a:t>que</a:t>
            </a:r>
            <a:r>
              <a:rPr lang="en-US" sz="1100" b="0" strike="noStrike" spc="-1" dirty="0">
                <a:latin typeface="Arial"/>
              </a:rPr>
              <a:t> lo </a:t>
            </a:r>
            <a:r>
              <a:rPr lang="en-US" sz="1100" b="0" strike="noStrike" spc="-1" dirty="0" err="1">
                <a:latin typeface="Arial"/>
              </a:rPr>
              <a:t>difícil</a:t>
            </a:r>
            <a:r>
              <a:rPr lang="en-US" sz="1100" b="0" strike="noStrike" spc="-1" dirty="0">
                <a:latin typeface="Arial"/>
              </a:rPr>
              <a:t> de </a:t>
            </a:r>
            <a:r>
              <a:rPr lang="en-US" sz="1100" b="0" strike="noStrike" spc="-1" dirty="0" err="1">
                <a:latin typeface="Arial"/>
              </a:rPr>
              <a:t>hacer</a:t>
            </a:r>
            <a:r>
              <a:rPr lang="en-US" sz="1100" b="0" strike="noStrike" spc="-1" dirty="0">
                <a:latin typeface="Arial"/>
              </a:rPr>
              <a:t> software </a:t>
            </a:r>
            <a:r>
              <a:rPr lang="en-US" sz="1100" b="0" strike="noStrike" spc="-1" dirty="0" err="1">
                <a:latin typeface="Arial"/>
              </a:rPr>
              <a:t>es</a:t>
            </a:r>
            <a:r>
              <a:rPr lang="en-US" sz="1100" b="0" strike="noStrike" spc="-1" dirty="0">
                <a:latin typeface="Arial"/>
              </a:rPr>
              <a:t> la </a:t>
            </a:r>
            <a:r>
              <a:rPr lang="en-US" sz="1100" b="0" strike="noStrike" spc="-1" dirty="0" err="1">
                <a:latin typeface="Arial"/>
              </a:rPr>
              <a:t>especificación</a:t>
            </a:r>
            <a:r>
              <a:rPr lang="en-US" sz="1100" b="0" strike="noStrike" spc="-1" dirty="0">
                <a:latin typeface="Arial"/>
              </a:rPr>
              <a:t>, </a:t>
            </a:r>
            <a:r>
              <a:rPr lang="en-US" sz="1100" b="0" strike="noStrike" spc="-1" dirty="0" err="1">
                <a:latin typeface="Arial"/>
              </a:rPr>
              <a:t>diseño</a:t>
            </a:r>
            <a:r>
              <a:rPr lang="en-US" sz="1100" b="0" strike="noStrike" spc="-1" dirty="0">
                <a:latin typeface="Arial"/>
              </a:rPr>
              <a:t> y </a:t>
            </a:r>
            <a:r>
              <a:rPr lang="en-US" sz="1100" b="0" strike="noStrike" spc="-1" dirty="0" err="1">
                <a:latin typeface="Arial"/>
              </a:rPr>
              <a:t>prueba</a:t>
            </a:r>
            <a:r>
              <a:rPr lang="en-US" sz="1100" b="0" strike="noStrike" spc="-1" dirty="0">
                <a:latin typeface="Arial"/>
              </a:rPr>
              <a:t> de </a:t>
            </a:r>
            <a:r>
              <a:rPr lang="en-US" sz="1100" b="0" strike="noStrike" spc="-1" dirty="0" err="1">
                <a:latin typeface="Arial"/>
              </a:rPr>
              <a:t>esta</a:t>
            </a:r>
            <a:r>
              <a:rPr lang="en-US" sz="1100" b="0" strike="noStrike" spc="-1" dirty="0">
                <a:latin typeface="Arial"/>
              </a:rPr>
              <a:t> </a:t>
            </a:r>
            <a:r>
              <a:rPr lang="en-US" sz="1100" b="0" strike="noStrike" spc="-1" dirty="0" err="1">
                <a:latin typeface="Arial"/>
              </a:rPr>
              <a:t>construcción</a:t>
            </a:r>
            <a:endParaRPr lang="en-US" sz="1100" b="0" strike="noStrike" spc="-1" dirty="0">
              <a:latin typeface="Arial"/>
            </a:endParaRPr>
          </a:p>
          <a:p>
            <a:pPr marL="216000" indent="-215640">
              <a:lnSpc>
                <a:spcPct val="100000"/>
              </a:lnSpc>
            </a:pPr>
            <a:r>
              <a:rPr lang="en-US" sz="1100" b="0" strike="noStrike" spc="-1" dirty="0">
                <a:latin typeface="Arial"/>
              </a:rPr>
              <a:t>conceptual, no el </a:t>
            </a:r>
            <a:r>
              <a:rPr lang="en-US" sz="1100" b="0" strike="noStrike" spc="-1" dirty="0" err="1">
                <a:latin typeface="Arial"/>
              </a:rPr>
              <a:t>trabajo</a:t>
            </a:r>
            <a:r>
              <a:rPr lang="en-US" sz="1100" b="0" strike="noStrike" spc="-1" dirty="0">
                <a:latin typeface="Arial"/>
              </a:rPr>
              <a:t> de </a:t>
            </a:r>
            <a:r>
              <a:rPr lang="en-US" sz="1100" b="0" strike="noStrike" spc="-1" dirty="0" err="1">
                <a:latin typeface="Arial"/>
              </a:rPr>
              <a:t>representarla</a:t>
            </a:r>
            <a:r>
              <a:rPr lang="en-US" sz="1100" b="0" strike="noStrike" spc="-1" dirty="0">
                <a:latin typeface="Arial"/>
              </a:rPr>
              <a:t> y </a:t>
            </a:r>
            <a:r>
              <a:rPr lang="en-US" sz="1100" b="0" strike="noStrike" spc="-1" dirty="0" err="1">
                <a:latin typeface="Arial"/>
              </a:rPr>
              <a:t>verificar</a:t>
            </a:r>
            <a:r>
              <a:rPr lang="en-US" sz="1100" b="0" strike="noStrike" spc="-1" dirty="0">
                <a:latin typeface="Arial"/>
              </a:rPr>
              <a:t> la </a:t>
            </a:r>
            <a:r>
              <a:rPr lang="en-US" sz="1100" b="0" strike="noStrike" spc="-1" dirty="0" err="1">
                <a:latin typeface="Arial"/>
              </a:rPr>
              <a:t>fidelidad</a:t>
            </a:r>
            <a:r>
              <a:rPr lang="en-US" sz="1100" b="0" strike="noStrike" spc="-1" dirty="0">
                <a:latin typeface="Arial"/>
              </a:rPr>
              <a:t> de la </a:t>
            </a:r>
            <a:r>
              <a:rPr lang="en-US" sz="1100" b="0" strike="noStrike" spc="-1" dirty="0" err="1">
                <a:latin typeface="Arial"/>
              </a:rPr>
              <a:t>representación</a:t>
            </a:r>
            <a:r>
              <a:rPr lang="en-US" sz="1100" b="0" strike="noStrike" spc="-1" dirty="0">
                <a:latin typeface="Arial"/>
              </a:rPr>
              <a:t>. </a:t>
            </a:r>
            <a:r>
              <a:rPr lang="en-US" sz="1100" b="0" strike="noStrike" spc="-1" dirty="0" err="1">
                <a:latin typeface="Arial"/>
              </a:rPr>
              <a:t>Sí</a:t>
            </a:r>
            <a:r>
              <a:rPr lang="en-US" sz="1100" b="0" strike="noStrike" spc="-1" dirty="0">
                <a:latin typeface="Arial"/>
              </a:rPr>
              <a:t>, </a:t>
            </a:r>
            <a:r>
              <a:rPr lang="en-US" sz="1100" b="0" strike="noStrike" spc="-1" dirty="0" err="1">
                <a:latin typeface="Arial"/>
              </a:rPr>
              <a:t>aún</a:t>
            </a:r>
            <a:endParaRPr lang="en-US" sz="1100" b="0" strike="noStrike" spc="-1" dirty="0">
              <a:latin typeface="Arial"/>
            </a:endParaRPr>
          </a:p>
          <a:p>
            <a:pPr marL="216000" indent="-215640">
              <a:lnSpc>
                <a:spcPct val="100000"/>
              </a:lnSpc>
            </a:pPr>
            <a:r>
              <a:rPr lang="en-US" sz="1100" b="0" strike="noStrike" spc="-1" dirty="0" err="1">
                <a:latin typeface="Arial"/>
              </a:rPr>
              <a:t>cometemos</a:t>
            </a:r>
            <a:r>
              <a:rPr lang="en-US" sz="1100" b="0" strike="noStrike" spc="-1" dirty="0">
                <a:latin typeface="Arial"/>
              </a:rPr>
              <a:t> </a:t>
            </a:r>
            <a:r>
              <a:rPr lang="en-US" sz="1100" b="0" strike="noStrike" spc="-1" dirty="0" err="1">
                <a:latin typeface="Arial"/>
              </a:rPr>
              <a:t>errores</a:t>
            </a:r>
            <a:r>
              <a:rPr lang="en-US" sz="1100" b="0" strike="noStrike" spc="-1" dirty="0">
                <a:latin typeface="Arial"/>
              </a:rPr>
              <a:t> de </a:t>
            </a:r>
            <a:r>
              <a:rPr lang="en-US" sz="1100" b="0" strike="noStrike" spc="-1" dirty="0" err="1">
                <a:latin typeface="Arial"/>
              </a:rPr>
              <a:t>sintaxis</a:t>
            </a:r>
            <a:r>
              <a:rPr lang="en-US" sz="1100" b="0" strike="noStrike" spc="-1" dirty="0">
                <a:latin typeface="Arial"/>
              </a:rPr>
              <a:t>; </a:t>
            </a:r>
            <a:r>
              <a:rPr lang="en-US" sz="1100" b="0" strike="noStrike" spc="-1" dirty="0" err="1">
                <a:latin typeface="Arial"/>
              </a:rPr>
              <a:t>pero</a:t>
            </a:r>
            <a:r>
              <a:rPr lang="en-US" sz="1100" b="0" strike="noStrike" spc="-1" dirty="0">
                <a:latin typeface="Arial"/>
              </a:rPr>
              <a:t> en la </a:t>
            </a:r>
            <a:r>
              <a:rPr lang="en-US" sz="1100" b="0" strike="noStrike" spc="-1" dirty="0" err="1">
                <a:latin typeface="Arial"/>
              </a:rPr>
              <a:t>mayoría</a:t>
            </a:r>
            <a:r>
              <a:rPr lang="en-US" sz="1100" b="0" strike="noStrike" spc="-1" dirty="0">
                <a:latin typeface="Arial"/>
              </a:rPr>
              <a:t> de los </a:t>
            </a:r>
            <a:r>
              <a:rPr lang="en-US" sz="1100" b="0" strike="noStrike" spc="-1" dirty="0" err="1">
                <a:latin typeface="Arial"/>
              </a:rPr>
              <a:t>sistemas</a:t>
            </a:r>
            <a:r>
              <a:rPr lang="en-US" sz="1100" b="0" strike="noStrike" spc="-1" dirty="0">
                <a:latin typeface="Arial"/>
              </a:rPr>
              <a:t> son </a:t>
            </a:r>
            <a:r>
              <a:rPr lang="en-US" sz="1100" b="0" strike="noStrike" spc="-1" dirty="0" err="1">
                <a:latin typeface="Arial"/>
              </a:rPr>
              <a:t>insignificantes</a:t>
            </a:r>
            <a:r>
              <a:rPr lang="en-US" sz="1100" b="0" strike="noStrike" spc="-1" dirty="0">
                <a:latin typeface="Arial"/>
              </a:rPr>
              <a:t> </a:t>
            </a:r>
            <a:r>
              <a:rPr lang="en-US" sz="1100" b="0" strike="noStrike" spc="-1" dirty="0" err="1">
                <a:latin typeface="Arial"/>
              </a:rPr>
              <a:t>comparados</a:t>
            </a:r>
            <a:r>
              <a:rPr lang="en-US" sz="1100" b="0" strike="noStrike" spc="-1" dirty="0">
                <a:latin typeface="Arial"/>
              </a:rPr>
              <a:t> con los</a:t>
            </a:r>
          </a:p>
          <a:p>
            <a:pPr marL="216000" indent="-215640">
              <a:lnSpc>
                <a:spcPct val="100000"/>
              </a:lnSpc>
            </a:pPr>
            <a:r>
              <a:rPr lang="en-US" sz="1100" b="0" strike="noStrike" spc="-1" dirty="0" err="1">
                <a:latin typeface="Arial"/>
              </a:rPr>
              <a:t>errores</a:t>
            </a:r>
            <a:r>
              <a:rPr lang="en-US" sz="1100" b="0" strike="noStrike" spc="-1" dirty="0">
                <a:latin typeface="Arial"/>
              </a:rPr>
              <a:t> </a:t>
            </a:r>
            <a:r>
              <a:rPr lang="en-US" sz="1100" b="0" strike="noStrike" spc="-1" dirty="0" err="1">
                <a:latin typeface="Arial"/>
              </a:rPr>
              <a:t>conceptuales</a:t>
            </a:r>
            <a:r>
              <a:rPr lang="en-US" sz="1100" b="0" strike="noStrike" spc="-1" dirty="0">
                <a:latin typeface="Arial"/>
              </a:rPr>
              <a:t>.</a:t>
            </a:r>
          </a:p>
          <a:p>
            <a:pPr marL="216000" indent="-215640">
              <a:lnSpc>
                <a:spcPct val="100000"/>
              </a:lnSpc>
            </a:pPr>
            <a:r>
              <a:rPr lang="en-US" sz="1100" b="0" strike="noStrike" spc="-1" dirty="0">
                <a:latin typeface="Arial"/>
              </a:rPr>
              <a:t>Si </a:t>
            </a:r>
            <a:r>
              <a:rPr lang="en-US" sz="1100" b="0" strike="noStrike" spc="-1" dirty="0" err="1">
                <a:latin typeface="Arial"/>
              </a:rPr>
              <a:t>esto</a:t>
            </a:r>
            <a:r>
              <a:rPr lang="en-US" sz="1100" b="0" strike="noStrike" spc="-1" dirty="0">
                <a:latin typeface="Arial"/>
              </a:rPr>
              <a:t> </a:t>
            </a:r>
            <a:r>
              <a:rPr lang="en-US" sz="1100" b="0" strike="noStrike" spc="-1" dirty="0" err="1">
                <a:latin typeface="Arial"/>
              </a:rPr>
              <a:t>es</a:t>
            </a:r>
            <a:r>
              <a:rPr lang="en-US" sz="1100" b="0" strike="noStrike" spc="-1" dirty="0">
                <a:latin typeface="Arial"/>
              </a:rPr>
              <a:t> </a:t>
            </a:r>
            <a:r>
              <a:rPr lang="en-US" sz="1100" b="0" strike="noStrike" spc="-1" dirty="0" err="1">
                <a:latin typeface="Arial"/>
              </a:rPr>
              <a:t>cierto</a:t>
            </a:r>
            <a:r>
              <a:rPr lang="en-US" sz="1100" b="0" strike="noStrike" spc="-1" dirty="0">
                <a:latin typeface="Arial"/>
              </a:rPr>
              <a:t>, la </a:t>
            </a:r>
            <a:r>
              <a:rPr lang="en-US" sz="1100" b="0" strike="noStrike" spc="-1" dirty="0" err="1">
                <a:latin typeface="Arial"/>
              </a:rPr>
              <a:t>construcción</a:t>
            </a:r>
            <a:r>
              <a:rPr lang="en-US" sz="1100" b="0" strike="noStrike" spc="-1" dirty="0">
                <a:latin typeface="Arial"/>
              </a:rPr>
              <a:t> de software </a:t>
            </a:r>
            <a:r>
              <a:rPr lang="en-US" sz="1100" b="0" strike="noStrike" spc="-1" dirty="0" err="1">
                <a:latin typeface="Arial"/>
              </a:rPr>
              <a:t>va</a:t>
            </a:r>
            <a:r>
              <a:rPr lang="en-US" sz="1100" b="0" strike="noStrike" spc="-1" dirty="0">
                <a:latin typeface="Arial"/>
              </a:rPr>
              <a:t> a </a:t>
            </a:r>
            <a:r>
              <a:rPr lang="en-US" sz="1100" b="0" strike="noStrike" spc="-1" dirty="0" err="1">
                <a:latin typeface="Arial"/>
              </a:rPr>
              <a:t>ser</a:t>
            </a:r>
            <a:r>
              <a:rPr lang="en-US" sz="1100" b="0" strike="noStrike" spc="-1" dirty="0">
                <a:latin typeface="Arial"/>
              </a:rPr>
              <a:t> </a:t>
            </a:r>
            <a:r>
              <a:rPr lang="en-US" sz="1100" b="0" strike="noStrike" spc="-1" dirty="0" err="1">
                <a:latin typeface="Arial"/>
              </a:rPr>
              <a:t>siempre</a:t>
            </a:r>
            <a:r>
              <a:rPr lang="en-US" sz="1100" b="0" strike="noStrike" spc="-1" dirty="0">
                <a:latin typeface="Arial"/>
              </a:rPr>
              <a:t> </a:t>
            </a:r>
            <a:r>
              <a:rPr lang="en-US" sz="1100" b="0" strike="noStrike" spc="-1" dirty="0" err="1">
                <a:latin typeface="Arial"/>
              </a:rPr>
              <a:t>difícil</a:t>
            </a:r>
            <a:r>
              <a:rPr lang="en-US" sz="1100" b="0" strike="noStrike" spc="-1" dirty="0">
                <a:latin typeface="Arial"/>
              </a:rPr>
              <a:t>. </a:t>
            </a:r>
            <a:r>
              <a:rPr lang="en-US" sz="1100" b="0" strike="noStrike" spc="-1" dirty="0" err="1">
                <a:latin typeface="Arial"/>
              </a:rPr>
              <a:t>Inherentemente</a:t>
            </a:r>
            <a:r>
              <a:rPr lang="en-US" sz="1100" b="0" strike="noStrike" spc="-1" dirty="0">
                <a:latin typeface="Arial"/>
              </a:rPr>
              <a:t> no hay </a:t>
            </a:r>
            <a:r>
              <a:rPr lang="en-US" sz="1100" b="0" strike="noStrike" spc="-1" dirty="0" err="1">
                <a:latin typeface="Arial"/>
              </a:rPr>
              <a:t>balas</a:t>
            </a:r>
            <a:r>
              <a:rPr lang="en-US" sz="1100" b="0" strike="noStrike" spc="-1" dirty="0">
                <a:latin typeface="Arial"/>
              </a:rPr>
              <a:t> de</a:t>
            </a:r>
          </a:p>
          <a:p>
            <a:pPr marL="216000" indent="-215640">
              <a:lnSpc>
                <a:spcPct val="100000"/>
              </a:lnSpc>
            </a:pPr>
            <a:r>
              <a:rPr lang="en-US" sz="1100" b="0" strike="noStrike" spc="-1" dirty="0" err="1">
                <a:latin typeface="Arial"/>
              </a:rPr>
              <a:t>plata</a:t>
            </a:r>
            <a:r>
              <a:rPr lang="en-US" sz="1100" b="0" strike="noStrike" spc="-1" dirty="0">
                <a:latin typeface="Arial"/>
              </a:rPr>
              <a:t>.</a:t>
            </a:r>
          </a:p>
          <a:p>
            <a:pPr marL="216000" indent="-215640">
              <a:lnSpc>
                <a:spcPct val="100000"/>
              </a:lnSpc>
            </a:pPr>
            <a:r>
              <a:rPr lang="en-US" sz="1100" b="0" strike="noStrike" spc="-1" dirty="0" err="1">
                <a:latin typeface="Arial"/>
              </a:rPr>
              <a:t>Consideremos</a:t>
            </a:r>
            <a:r>
              <a:rPr lang="en-US" sz="1100" b="0" strike="noStrike" spc="-1" dirty="0">
                <a:latin typeface="Arial"/>
              </a:rPr>
              <a:t> </a:t>
            </a:r>
            <a:r>
              <a:rPr lang="en-US" sz="1100" b="0" strike="noStrike" spc="-1" dirty="0" err="1">
                <a:latin typeface="Arial"/>
              </a:rPr>
              <a:t>ahora</a:t>
            </a:r>
            <a:r>
              <a:rPr lang="en-US" sz="1100" b="0" strike="noStrike" spc="-1" dirty="0">
                <a:latin typeface="Arial"/>
              </a:rPr>
              <a:t> </a:t>
            </a:r>
            <a:r>
              <a:rPr lang="en-US" sz="1100" b="0" strike="noStrike" spc="-1" dirty="0" err="1">
                <a:latin typeface="Arial"/>
              </a:rPr>
              <a:t>las</a:t>
            </a:r>
            <a:r>
              <a:rPr lang="en-US" sz="1100" b="0" strike="noStrike" spc="-1" dirty="0">
                <a:latin typeface="Arial"/>
              </a:rPr>
              <a:t> </a:t>
            </a:r>
            <a:r>
              <a:rPr lang="en-US" sz="1100" b="0" strike="noStrike" spc="-1" dirty="0" err="1">
                <a:latin typeface="Arial"/>
              </a:rPr>
              <a:t>propiedades</a:t>
            </a:r>
            <a:r>
              <a:rPr lang="en-US" sz="1100" b="0" strike="noStrike" spc="-1" dirty="0">
                <a:latin typeface="Arial"/>
              </a:rPr>
              <a:t> de </a:t>
            </a:r>
            <a:r>
              <a:rPr lang="en-US" sz="1100" b="0" strike="noStrike" spc="-1" dirty="0" err="1">
                <a:latin typeface="Arial"/>
              </a:rPr>
              <a:t>esta</a:t>
            </a:r>
            <a:r>
              <a:rPr lang="en-US" sz="1100" b="0" strike="noStrike" spc="-1" dirty="0">
                <a:latin typeface="Arial"/>
              </a:rPr>
              <a:t> </a:t>
            </a:r>
            <a:r>
              <a:rPr lang="en-US" sz="1100" b="0" strike="noStrike" spc="-1" dirty="0" err="1">
                <a:latin typeface="Arial"/>
              </a:rPr>
              <a:t>esencia</a:t>
            </a:r>
            <a:r>
              <a:rPr lang="en-US" sz="1100" b="0" strike="noStrike" spc="-1" dirty="0">
                <a:latin typeface="Arial"/>
              </a:rPr>
              <a:t> irreducible de los </a:t>
            </a:r>
            <a:r>
              <a:rPr lang="en-US" sz="1100" b="0" strike="noStrike" spc="-1" dirty="0" err="1">
                <a:latin typeface="Arial"/>
              </a:rPr>
              <a:t>sistemas</a:t>
            </a:r>
            <a:r>
              <a:rPr lang="en-US" sz="1100" b="0" strike="noStrike" spc="-1" dirty="0">
                <a:latin typeface="Arial"/>
              </a:rPr>
              <a:t> de software </a:t>
            </a:r>
            <a:r>
              <a:rPr lang="en-US" sz="1100" b="0" strike="noStrike" spc="-1" dirty="0" err="1">
                <a:latin typeface="Arial"/>
              </a:rPr>
              <a:t>modernos</a:t>
            </a:r>
            <a:r>
              <a:rPr lang="en-US" sz="1100" b="0" strike="noStrike" spc="-1" dirty="0">
                <a:latin typeface="Arial"/>
              </a:rPr>
              <a:t>:</a:t>
            </a:r>
          </a:p>
          <a:p>
            <a:pPr marL="216000" indent="-215640">
              <a:lnSpc>
                <a:spcPct val="100000"/>
              </a:lnSpc>
            </a:pPr>
            <a:r>
              <a:rPr lang="en-US" sz="1100" b="0" strike="noStrike" spc="-1" dirty="0" err="1">
                <a:latin typeface="Arial"/>
              </a:rPr>
              <a:t>complejidad</a:t>
            </a:r>
            <a:r>
              <a:rPr lang="en-US" sz="1100" b="0" strike="noStrike" spc="-1" dirty="0">
                <a:latin typeface="Arial"/>
              </a:rPr>
              <a:t>, </a:t>
            </a:r>
            <a:r>
              <a:rPr lang="en-US" sz="1100" b="0" strike="noStrike" spc="-1" dirty="0" err="1">
                <a:latin typeface="Arial"/>
              </a:rPr>
              <a:t>adaptabilidad</a:t>
            </a:r>
            <a:r>
              <a:rPr lang="en-US" sz="1100" b="0" strike="noStrike" spc="-1" dirty="0">
                <a:latin typeface="Arial"/>
              </a:rPr>
              <a:t>, </a:t>
            </a:r>
            <a:r>
              <a:rPr lang="en-US" sz="1100" b="0" strike="noStrike" spc="-1" dirty="0" err="1">
                <a:latin typeface="Arial"/>
              </a:rPr>
              <a:t>modificabilidad</a:t>
            </a:r>
            <a:r>
              <a:rPr lang="en-US" sz="1100" b="0" strike="noStrike" spc="-1" dirty="0">
                <a:latin typeface="Arial"/>
              </a:rPr>
              <a:t> e </a:t>
            </a:r>
            <a:r>
              <a:rPr lang="en-US" sz="1100" b="0" strike="noStrike" spc="-1" dirty="0" err="1">
                <a:latin typeface="Arial"/>
              </a:rPr>
              <a:t>invisibilidad</a:t>
            </a:r>
            <a:r>
              <a:rPr lang="en-US" sz="1100" b="0" strike="noStrike" spc="-1" dirty="0">
                <a:latin typeface="Arial"/>
              </a:rPr>
              <a:t>.</a:t>
            </a:r>
          </a:p>
        </p:txBody>
      </p:sp>
    </p:spTree>
    <p:extLst>
      <p:ext uri="{BB962C8B-B14F-4D97-AF65-F5344CB8AC3E}">
        <p14:creationId xmlns:p14="http://schemas.microsoft.com/office/powerpoint/2010/main" val="30306865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PlaceHolder 1"/>
          <p:cNvSpPr>
            <a:spLocks noGrp="1" noRot="1" noChangeAspect="1"/>
          </p:cNvSpPr>
          <p:nvPr>
            <p:ph type="sldImg"/>
          </p:nvPr>
        </p:nvSpPr>
        <p:spPr>
          <a:xfrm>
            <a:off x="381240" y="685800"/>
            <a:ext cx="6094800" cy="3427920"/>
          </a:xfrm>
          <a:prstGeom prst="rect">
            <a:avLst/>
          </a:prstGeom>
        </p:spPr>
      </p:sp>
      <p:sp>
        <p:nvSpPr>
          <p:cNvPr id="466"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Complejidad</a:t>
            </a:r>
          </a:p>
          <a:p>
            <a:pPr marL="216000" indent="-215640">
              <a:lnSpc>
                <a:spcPct val="100000"/>
              </a:lnSpc>
            </a:pPr>
            <a:r>
              <a:rPr lang="en-US" sz="1100" b="0" strike="noStrike" spc="-1">
                <a:latin typeface="Arial"/>
              </a:rPr>
              <a:t>Casi siempre las entidades del software interactúan en alguna forma no lineal, y la complejidad del todo</a:t>
            </a:r>
          </a:p>
          <a:p>
            <a:pPr marL="216000" indent="-215640">
              <a:lnSpc>
                <a:spcPct val="100000"/>
              </a:lnSpc>
            </a:pPr>
            <a:r>
              <a:rPr lang="en-US" sz="1100" b="0" strike="noStrike" spc="-1">
                <a:latin typeface="Arial"/>
              </a:rPr>
              <a:t>aumenta mucho más que linealmente.</a:t>
            </a:r>
          </a:p>
          <a:p>
            <a:pPr marL="216000" indent="-215640">
              <a:lnSpc>
                <a:spcPct val="100000"/>
              </a:lnSpc>
            </a:pPr>
            <a:r>
              <a:rPr lang="en-US" sz="1100" b="0" strike="noStrike" spc="-1">
                <a:latin typeface="Arial"/>
              </a:rPr>
              <a:t>Hace difícil encontrar y controlar todos los cabos sueltos.</a:t>
            </a:r>
          </a:p>
          <a:p>
            <a:pPr marL="216000" indent="-215640">
              <a:lnSpc>
                <a:spcPct val="100000"/>
              </a:lnSpc>
            </a:pPr>
            <a:r>
              <a:rPr lang="en-US" sz="1100" b="0" strike="noStrike" spc="-1">
                <a:latin typeface="Arial"/>
              </a:rPr>
              <a:t>Crea un problema tremendo de aprendizaje y entendimiento que hace un desastre de cada cambio en el personal.</a:t>
            </a:r>
          </a:p>
          <a:p>
            <a:pPr marL="216000" indent="-215640">
              <a:lnSpc>
                <a:spcPct val="100000"/>
              </a:lnSpc>
            </a:pPr>
            <a:r>
              <a:rPr lang="en-US" sz="1100" b="0" strike="noStrike" spc="-1">
                <a:latin typeface="Arial"/>
              </a:rPr>
              <a:t>Invisibilidad.</a:t>
            </a:r>
          </a:p>
          <a:p>
            <a:pPr marL="216000" indent="-215640">
              <a:lnSpc>
                <a:spcPct val="100000"/>
              </a:lnSpc>
            </a:pPr>
            <a:r>
              <a:rPr lang="en-US" sz="1100" b="0" strike="noStrike" spc="-1">
                <a:latin typeface="Arial"/>
              </a:rPr>
              <a:t>El software es invisible y no visualizable.</a:t>
            </a:r>
          </a:p>
          <a:p>
            <a:pPr marL="216000" indent="-215640">
              <a:lnSpc>
                <a:spcPct val="100000"/>
              </a:lnSpc>
            </a:pPr>
            <a:r>
              <a:rPr lang="en-US" sz="1100" b="0" strike="noStrike" spc="-1">
                <a:latin typeface="Arial"/>
              </a:rPr>
              <a:t>A pesar del progreso en las restricciones y simplificaciones de las estructuras del software, éstas son</a:t>
            </a:r>
          </a:p>
          <a:p>
            <a:pPr marL="216000" indent="-215640">
              <a:lnSpc>
                <a:spcPct val="100000"/>
              </a:lnSpc>
            </a:pPr>
            <a:r>
              <a:rPr lang="en-US" sz="1100" b="0" strike="noStrike" spc="-1">
                <a:latin typeface="Arial"/>
              </a:rPr>
              <a:t>inherentemente no visualizables. Esto no sólo dificulta el proceso de diseño en nuestra mente, sino que dificulta severamente la comunicación entre las mentes.</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Complejidad. Las entidades de software son más complejas para su tamaño que tal vez cualquiera</a:t>
            </a:r>
          </a:p>
          <a:p>
            <a:pPr marL="216000" indent="-215640">
              <a:lnSpc>
                <a:spcPct val="100000"/>
              </a:lnSpc>
            </a:pPr>
            <a:r>
              <a:rPr lang="en-US" sz="1100" b="0" strike="noStrike" spc="-1">
                <a:latin typeface="Arial"/>
              </a:rPr>
              <a:t>otra obra humana, porque no hay dos partes iguales (por lo menos más arriba que al nivel de las</a:t>
            </a:r>
          </a:p>
          <a:p>
            <a:pPr marL="216000" indent="-215640">
              <a:lnSpc>
                <a:spcPct val="100000"/>
              </a:lnSpc>
            </a:pPr>
            <a:r>
              <a:rPr lang="en-US" sz="1100" b="0" strike="noStrike" spc="-1">
                <a:latin typeface="Arial"/>
              </a:rPr>
              <a:t>instrucciones). Si las hay, hacemos de las dos partes similares en un subprograma, ya sea abierto o</a:t>
            </a:r>
          </a:p>
          <a:p>
            <a:pPr marL="216000" indent="-215640">
              <a:lnSpc>
                <a:spcPct val="100000"/>
              </a:lnSpc>
            </a:pPr>
            <a:r>
              <a:rPr lang="en-US" sz="1100" b="0" strike="noStrike" spc="-1">
                <a:latin typeface="Arial"/>
              </a:rPr>
              <a:t>cerrado. En ese sentido, los sistemas de software difieren profundamente de los computadores, edificios</a:t>
            </a:r>
          </a:p>
          <a:p>
            <a:pPr marL="216000" indent="-215640">
              <a:lnSpc>
                <a:spcPct val="100000"/>
              </a:lnSpc>
            </a:pPr>
            <a:r>
              <a:rPr lang="en-US" sz="1100" b="0" strike="noStrike" spc="-1">
                <a:latin typeface="Arial"/>
              </a:rPr>
              <a:t>o automóviles, en donde abundan los elementos repetidos.</a:t>
            </a:r>
          </a:p>
          <a:p>
            <a:pPr marL="216000" indent="-215640">
              <a:lnSpc>
                <a:spcPct val="100000"/>
              </a:lnSpc>
            </a:pPr>
            <a:r>
              <a:rPr lang="en-US" sz="1100" b="0" strike="noStrike" spc="-1">
                <a:latin typeface="Arial"/>
              </a:rPr>
              <a:t>Las computadoras digitales son a su vez más complejas que la mayoría de las cosas que construye la</a:t>
            </a:r>
          </a:p>
          <a:p>
            <a:pPr marL="216000" indent="-215640">
              <a:lnSpc>
                <a:spcPct val="100000"/>
              </a:lnSpc>
            </a:pPr>
            <a:r>
              <a:rPr lang="en-US" sz="1100" b="0" strike="noStrike" spc="-1">
                <a:latin typeface="Arial"/>
              </a:rPr>
              <a:t>gente: tienen un número muy grande de estados. Esto hace que sea difícil concebirlas, describirlas y</a:t>
            </a:r>
          </a:p>
          <a:p>
            <a:pPr marL="216000" indent="-215640">
              <a:lnSpc>
                <a:spcPct val="100000"/>
              </a:lnSpc>
            </a:pPr>
            <a:r>
              <a:rPr lang="en-US" sz="1100" b="0" strike="noStrike" spc="-1">
                <a:latin typeface="Arial"/>
              </a:rPr>
              <a:t>probarlas. Los sistemas de software tienen un orden de magnitud de estados mayor que las</a:t>
            </a:r>
          </a:p>
          <a:p>
            <a:pPr marL="216000" indent="-215640">
              <a:lnSpc>
                <a:spcPct val="100000"/>
              </a:lnSpc>
            </a:pPr>
            <a:r>
              <a:rPr lang="en-US" sz="1100" b="0" strike="noStrike" spc="-1">
                <a:latin typeface="Arial"/>
              </a:rPr>
              <a:t>computadoras.</a:t>
            </a:r>
          </a:p>
          <a:p>
            <a:pPr marL="216000" indent="-215640">
              <a:lnSpc>
                <a:spcPct val="100000"/>
              </a:lnSpc>
            </a:pPr>
            <a:r>
              <a:rPr lang="en-US" sz="1100" b="0" strike="noStrike" spc="-1">
                <a:latin typeface="Arial"/>
              </a:rPr>
              <a:t>De igual manera, la construcción de software a gran escala no es simplemente una repetición de los</a:t>
            </a:r>
          </a:p>
          <a:p>
            <a:pPr marL="216000" indent="-215640">
              <a:lnSpc>
                <a:spcPct val="100000"/>
              </a:lnSpc>
            </a:pPr>
            <a:r>
              <a:rPr lang="en-US" sz="1100" b="0" strike="noStrike" spc="-1">
                <a:latin typeface="Arial"/>
              </a:rPr>
              <a:t>mismos elementos en tamaños mas grandes, sino que se necesita aumentar el número de elementos</a:t>
            </a:r>
          </a:p>
          <a:p>
            <a:pPr marL="216000" indent="-215640">
              <a:lnSpc>
                <a:spcPct val="100000"/>
              </a:lnSpc>
            </a:pPr>
            <a:r>
              <a:rPr lang="en-US" sz="1100" b="0" strike="noStrike" spc="-1">
                <a:latin typeface="Arial"/>
              </a:rPr>
              <a:t>diferentes. Casi siempre los elementos interactúan en alguna forma no lineal, y la complejidad del todo</a:t>
            </a:r>
          </a:p>
          <a:p>
            <a:pPr marL="216000" indent="-215640">
              <a:lnSpc>
                <a:spcPct val="100000"/>
              </a:lnSpc>
            </a:pPr>
            <a:r>
              <a:rPr lang="en-US" sz="1100" b="0" strike="noStrike" spc="-1">
                <a:latin typeface="Arial"/>
              </a:rPr>
              <a:t>aumenta mucho más que linealmente.</a:t>
            </a:r>
          </a:p>
          <a:p>
            <a:pPr marL="216000" indent="-215640">
              <a:lnSpc>
                <a:spcPct val="100000"/>
              </a:lnSpc>
            </a:pPr>
            <a:r>
              <a:rPr lang="en-US" sz="1100" b="0" strike="noStrike" spc="-1">
                <a:latin typeface="Arial"/>
              </a:rPr>
              <a:t>La complejidad del software es una propiedad esencial, no accidental. Por lo tanto, las abstracciones</a:t>
            </a:r>
          </a:p>
          <a:p>
            <a:pPr marL="216000" indent="-215640">
              <a:lnSpc>
                <a:spcPct val="100000"/>
              </a:lnSpc>
            </a:pPr>
            <a:r>
              <a:rPr lang="en-US" sz="1100" b="0" strike="noStrike" spc="-1">
                <a:latin typeface="Arial"/>
              </a:rPr>
              <a:t>de una entidad de software que hacen abstracción de su complejidad a menudo abstraen su esencia.</a:t>
            </a:r>
          </a:p>
          <a:p>
            <a:pPr marL="216000" indent="-215640">
              <a:lnSpc>
                <a:spcPct val="100000"/>
              </a:lnSpc>
            </a:pPr>
            <a:r>
              <a:rPr lang="en-US" sz="1100" b="0" strike="noStrike" spc="-1">
                <a:latin typeface="Arial"/>
              </a:rPr>
              <a:t>Durante tres siglos, las ciencias físicas y matemáticas hicieron avances construyendo modelos</a:t>
            </a:r>
          </a:p>
          <a:p>
            <a:pPr marL="216000" indent="-215640">
              <a:lnSpc>
                <a:spcPct val="100000"/>
              </a:lnSpc>
            </a:pPr>
            <a:r>
              <a:rPr lang="en-US" sz="1100" b="0" strike="noStrike" spc="-1">
                <a:latin typeface="Arial"/>
              </a:rPr>
              <a:t>simplificados de fenómenos complejos, derivando propiedades de los modelos y verificando</a:t>
            </a:r>
          </a:p>
          <a:p>
            <a:pPr marL="216000" indent="-215640">
              <a:lnSpc>
                <a:spcPct val="100000"/>
              </a:lnSpc>
            </a:pPr>
            <a:r>
              <a:rPr lang="en-US" sz="1100" b="0" strike="noStrike" spc="-1">
                <a:latin typeface="Arial"/>
              </a:rPr>
              <a:t>experimentalmente esas propiedades. Este paradigma funcionó porque las complejidades que se</a:t>
            </a:r>
          </a:p>
          <a:p>
            <a:pPr marL="216000" indent="-215640">
              <a:lnSpc>
                <a:spcPct val="100000"/>
              </a:lnSpc>
            </a:pPr>
            <a:r>
              <a:rPr lang="en-US" sz="1100" b="0" strike="noStrike" spc="-1">
                <a:latin typeface="Arial"/>
              </a:rPr>
              <a:t>ignoraban en el modelo no eran las complejidades esenciales de los fenómenos. No funciona cuando las</a:t>
            </a:r>
          </a:p>
          <a:p>
            <a:pPr marL="216000" indent="-215640">
              <a:lnSpc>
                <a:spcPct val="100000"/>
              </a:lnSpc>
            </a:pPr>
            <a:r>
              <a:rPr lang="en-US" sz="1100" b="0" strike="noStrike" spc="-1">
                <a:latin typeface="Arial"/>
              </a:rPr>
              <a:t>complejidades son la esencia.</a:t>
            </a:r>
          </a:p>
          <a:p>
            <a:pPr marL="216000" indent="-215640">
              <a:lnSpc>
                <a:spcPct val="100000"/>
              </a:lnSpc>
            </a:pPr>
            <a:r>
              <a:rPr lang="en-US" sz="1100" b="0" strike="noStrike" spc="-1">
                <a:latin typeface="Arial"/>
              </a:rPr>
              <a:t>Muchos de los problemas clásicos del desarrollo de software se derivan de esta complejidad esencial y</a:t>
            </a:r>
          </a:p>
          <a:p>
            <a:pPr marL="216000" indent="-215640">
              <a:lnSpc>
                <a:spcPct val="100000"/>
              </a:lnSpc>
            </a:pPr>
            <a:r>
              <a:rPr lang="en-US" sz="1100" b="0" strike="noStrike" spc="-1">
                <a:latin typeface="Arial"/>
              </a:rPr>
              <a:t>de su aumento no lineal en el tamaño. De la complejidad viene la dificultad de comunicación entre los</a:t>
            </a:r>
          </a:p>
          <a:p>
            <a:pPr marL="216000" indent="-215640">
              <a:lnSpc>
                <a:spcPct val="100000"/>
              </a:lnSpc>
            </a:pPr>
            <a:r>
              <a:rPr lang="en-US" sz="1100" b="0" strike="noStrike" spc="-1">
                <a:latin typeface="Arial"/>
              </a:rPr>
              <a:t>miembros del equipo, que lleva a deficiencias del producto, exceso de costo, atrasos. De la complejidad</a:t>
            </a:r>
          </a:p>
          <a:p>
            <a:pPr marL="216000" indent="-215640">
              <a:lnSpc>
                <a:spcPct val="100000"/>
              </a:lnSpc>
            </a:pPr>
            <a:r>
              <a:rPr lang="en-US" sz="1100" b="0" strike="noStrike" spc="-1">
                <a:latin typeface="Arial"/>
              </a:rPr>
              <a:t>viene la dificultad de enumerar todos los estados posibles de un programa; y de ahí viene la poca</a:t>
            </a:r>
          </a:p>
          <a:p>
            <a:pPr marL="216000" indent="-215640">
              <a:lnSpc>
                <a:spcPct val="100000"/>
              </a:lnSpc>
            </a:pPr>
            <a:r>
              <a:rPr lang="en-US" sz="1100" b="0" strike="noStrike" spc="-1">
                <a:latin typeface="Arial"/>
              </a:rPr>
              <a:t>confiabilidad. De la complejidad de una función viene la complejidad de invocar la función, lo que</a:t>
            </a:r>
          </a:p>
          <a:p>
            <a:pPr marL="216000" indent="-215640">
              <a:lnSpc>
                <a:spcPct val="100000"/>
              </a:lnSpc>
            </a:pPr>
            <a:r>
              <a:rPr lang="en-US" sz="1100" b="0" strike="noStrike" spc="-1">
                <a:latin typeface="Arial"/>
              </a:rPr>
              <a:t>hace a los programas difíciles de usar. De la complejidad de la estructura viene la dificultad de</a:t>
            </a:r>
          </a:p>
          <a:p>
            <a:pPr marL="216000" indent="-215640">
              <a:lnSpc>
                <a:spcPct val="100000"/>
              </a:lnSpc>
            </a:pPr>
            <a:r>
              <a:rPr lang="en-US" sz="1100" b="0" strike="noStrike" spc="-1">
                <a:latin typeface="Arial"/>
              </a:rPr>
              <a:t>extender los programas con nuevas funciones sin crear efectos laterales. De la complejidad de la</a:t>
            </a:r>
          </a:p>
          <a:p>
            <a:pPr marL="216000" indent="-215640">
              <a:lnSpc>
                <a:spcPct val="100000"/>
              </a:lnSpc>
            </a:pPr>
            <a:r>
              <a:rPr lang="en-US" sz="1100" b="0" strike="noStrike" spc="-1">
                <a:latin typeface="Arial"/>
              </a:rPr>
              <a:t>estructura vienen los estados no visualizados que constituyen problemas de seguridad.</a:t>
            </a:r>
          </a:p>
          <a:p>
            <a:pPr marL="216000" indent="-215640">
              <a:lnSpc>
                <a:spcPct val="100000"/>
              </a:lnSpc>
            </a:pPr>
            <a:r>
              <a:rPr lang="en-US" sz="1100" b="0" strike="noStrike" spc="-1">
                <a:latin typeface="Arial"/>
              </a:rPr>
              <a:t>No sólo problemas técnicos, sino también administrativos vienen de la complejidad. Esta hace difíciles</a:t>
            </a:r>
          </a:p>
          <a:p>
            <a:pPr marL="216000" indent="-215640">
              <a:lnSpc>
                <a:spcPct val="100000"/>
              </a:lnSpc>
            </a:pPr>
            <a:r>
              <a:rPr lang="en-US" sz="1100" b="0" strike="noStrike" spc="-1">
                <a:latin typeface="Arial"/>
              </a:rPr>
              <a:t>las revisiones, impidiendo integridad conceptual. Hace difícil encontrar y controlar todos los cabos</a:t>
            </a:r>
          </a:p>
          <a:p>
            <a:pPr marL="216000" indent="-215640">
              <a:lnSpc>
                <a:spcPct val="100000"/>
              </a:lnSpc>
            </a:pPr>
            <a:r>
              <a:rPr lang="en-US" sz="1100" b="0" strike="noStrike" spc="-1">
                <a:latin typeface="Arial"/>
              </a:rPr>
              <a:t>sueltos. Crea un problema tremendo de aprendizaje y entendimiento que hace un desastre de cada</a:t>
            </a:r>
          </a:p>
          <a:p>
            <a:pPr marL="216000" indent="-215640">
              <a:lnSpc>
                <a:spcPct val="100000"/>
              </a:lnSpc>
            </a:pPr>
            <a:r>
              <a:rPr lang="en-US" sz="1100" b="0" strike="noStrike" spc="-1">
                <a:latin typeface="Arial"/>
              </a:rPr>
              <a:t>cambio en el personal.</a:t>
            </a:r>
          </a:p>
          <a:p>
            <a:pPr marL="216000" indent="-215640">
              <a:lnSpc>
                <a:spcPct val="100000"/>
              </a:lnSpc>
            </a:pPr>
            <a:r>
              <a:rPr lang="en-US" sz="1100" b="0" strike="noStrike" spc="-1">
                <a:latin typeface="Arial"/>
              </a:rPr>
              <a:t>Invisibilidad. El software es invisible y no visualizable. Las abstracciones geométricas son herramientas</a:t>
            </a:r>
          </a:p>
          <a:p>
            <a:pPr marL="216000" indent="-215640">
              <a:lnSpc>
                <a:spcPct val="100000"/>
              </a:lnSpc>
            </a:pPr>
            <a:r>
              <a:rPr lang="en-US" sz="1100" b="0" strike="noStrike" spc="-1">
                <a:latin typeface="Arial"/>
              </a:rPr>
              <a:t>poderosas. El plano de planta de un edificio le ayuda al arquitecto y al cliente a evaluar espacios,</a:t>
            </a:r>
          </a:p>
          <a:p>
            <a:pPr marL="216000" indent="-215640">
              <a:lnSpc>
                <a:spcPct val="100000"/>
              </a:lnSpc>
            </a:pPr>
            <a:r>
              <a:rPr lang="en-US" sz="1100" b="0" strike="noStrike" spc="-1">
                <a:latin typeface="Arial"/>
              </a:rPr>
              <a:t>flujos de tránsito, vistas. Las contradicciones y omisiones se hacen evidentes.</a:t>
            </a:r>
          </a:p>
          <a:p>
            <a:pPr marL="216000" indent="-215640">
              <a:lnSpc>
                <a:spcPct val="100000"/>
              </a:lnSpc>
            </a:pPr>
            <a:r>
              <a:rPr lang="en-US" sz="1100" b="0" strike="noStrike" spc="-1">
                <a:latin typeface="Arial"/>
              </a:rPr>
              <a:t>Los dibujos a escala de partes mecánicas y los modelos de palitos para las moléculas, si bien son</a:t>
            </a:r>
          </a:p>
          <a:p>
            <a:pPr marL="216000" indent="-215640">
              <a:lnSpc>
                <a:spcPct val="100000"/>
              </a:lnSpc>
            </a:pPr>
            <a:r>
              <a:rPr lang="en-US" sz="1100" b="0" strike="noStrike" spc="-1">
                <a:latin typeface="Arial"/>
              </a:rPr>
              <a:t>abstracciones, sirven para lo mismo. Una realidad geométrica se captura con una abstracción</a:t>
            </a:r>
          </a:p>
          <a:p>
            <a:pPr marL="216000" indent="-215640">
              <a:lnSpc>
                <a:spcPct val="100000"/>
              </a:lnSpc>
            </a:pPr>
            <a:r>
              <a:rPr lang="en-US" sz="1100" b="0" strike="noStrike" spc="-1">
                <a:latin typeface="Arial"/>
              </a:rPr>
              <a:t>geométrica.</a:t>
            </a:r>
          </a:p>
          <a:p>
            <a:pPr marL="216000" indent="-215640">
              <a:lnSpc>
                <a:spcPct val="100000"/>
              </a:lnSpc>
            </a:pPr>
            <a:r>
              <a:rPr lang="en-US" sz="1100" b="0" strike="noStrike" spc="-1">
                <a:latin typeface="Arial"/>
              </a:rPr>
              <a:t>La realidad del software es inherentemente no espacial. Por consiguiente, no hay representaciones</a:t>
            </a:r>
          </a:p>
          <a:p>
            <a:pPr marL="216000" indent="-215640">
              <a:lnSpc>
                <a:spcPct val="100000"/>
              </a:lnSpc>
            </a:pPr>
            <a:r>
              <a:rPr lang="en-US" sz="1100" b="0" strike="noStrike" spc="-1">
                <a:latin typeface="Arial"/>
              </a:rPr>
              <a:t>geométricas claras, del modo que la tierra tiene mapas, los circuitos de silicio tienen diagramas, las</a:t>
            </a:r>
          </a:p>
          <a:p>
            <a:pPr marL="216000" indent="-215640">
              <a:lnSpc>
                <a:spcPct val="100000"/>
              </a:lnSpc>
            </a:pPr>
            <a:r>
              <a:rPr lang="en-US" sz="1100" b="0" strike="noStrike" spc="-1">
                <a:latin typeface="Arial"/>
              </a:rPr>
              <a:t>computadoras tienen esquemas de conexión. Apenas intentamos hacer un diagrama de la estructura</a:t>
            </a:r>
          </a:p>
          <a:p>
            <a:pPr marL="216000" indent="-215640">
              <a:lnSpc>
                <a:spcPct val="100000"/>
              </a:lnSpc>
            </a:pPr>
            <a:r>
              <a:rPr lang="en-US" sz="1100" b="0" strike="noStrike" spc="-1">
                <a:latin typeface="Arial"/>
              </a:rPr>
              <a:t>del software, nos damos cuenta de que no constituye uno, sino muchos grafos dirigidos generales</a:t>
            </a:r>
          </a:p>
          <a:p>
            <a:pPr marL="216000" indent="-215640">
              <a:lnSpc>
                <a:spcPct val="100000"/>
              </a:lnSpc>
            </a:pPr>
            <a:r>
              <a:rPr lang="en-US" sz="1100" b="0" strike="noStrike" spc="-1">
                <a:latin typeface="Arial"/>
              </a:rPr>
              <a:t>superpuestos. Estos grafos pueden representar el flujo de control, el flujo de datos, dependencias,</a:t>
            </a:r>
          </a:p>
          <a:p>
            <a:pPr marL="216000" indent="-215640">
              <a:lnSpc>
                <a:spcPct val="100000"/>
              </a:lnSpc>
            </a:pPr>
            <a:r>
              <a:rPr lang="en-US" sz="1100" b="0" strike="noStrike" spc="-1">
                <a:latin typeface="Arial"/>
              </a:rPr>
              <a:t>secuencias de tiempo, relaciones nombre-espacio. Estos grafos ni siquiera son planos, y mucho menos</a:t>
            </a:r>
          </a:p>
          <a:p>
            <a:pPr marL="216000" indent="-215640">
              <a:lnSpc>
                <a:spcPct val="100000"/>
              </a:lnSpc>
            </a:pPr>
            <a:r>
              <a:rPr lang="en-US" sz="1100" b="0" strike="noStrike" spc="-1">
                <a:latin typeface="Arial"/>
              </a:rPr>
              <a:t>jerárquicos. De hecho, una manera de obtener control conceptual sobre la estructura es el corte forzoso</a:t>
            </a:r>
          </a:p>
          <a:p>
            <a:pPr marL="216000" indent="-215640">
              <a:lnSpc>
                <a:spcPct val="100000"/>
              </a:lnSpc>
            </a:pPr>
            <a:r>
              <a:rPr lang="en-US" sz="1100" b="0" strike="noStrike" spc="-1">
                <a:latin typeface="Arial"/>
              </a:rPr>
              <a:t>de arcos hasta que uno o más de los grafos sean jerárquicos.</a:t>
            </a:r>
          </a:p>
          <a:p>
            <a:pPr marL="216000" indent="-215640">
              <a:lnSpc>
                <a:spcPct val="100000"/>
              </a:lnSpc>
            </a:pPr>
            <a:r>
              <a:rPr lang="en-US" sz="1100" b="0" strike="noStrike" spc="-1">
                <a:latin typeface="Arial"/>
              </a:rPr>
              <a:t>A pesar del progreso en las restricciones y simplificaciones de las estructuras del software, éstas son</a:t>
            </a:r>
          </a:p>
          <a:p>
            <a:pPr marL="216000" indent="-215640">
              <a:lnSpc>
                <a:spcPct val="100000"/>
              </a:lnSpc>
            </a:pPr>
            <a:r>
              <a:rPr lang="en-US" sz="1100" b="0" strike="noStrike" spc="-1">
                <a:latin typeface="Arial"/>
              </a:rPr>
              <a:t>inherentemente no visualizables, y por ende impiden usar una de las herramientas conceptuales más</a:t>
            </a:r>
          </a:p>
          <a:p>
            <a:pPr marL="216000" indent="-215640">
              <a:lnSpc>
                <a:spcPct val="100000"/>
              </a:lnSpc>
            </a:pPr>
            <a:r>
              <a:rPr lang="en-US" sz="1100" b="0" strike="noStrike" spc="-1">
                <a:latin typeface="Arial"/>
              </a:rPr>
              <a:t>poderosas de la mente. Esto no sólo dificulta el proceso de diseño en nuestra mente, sino que dificulta</a:t>
            </a:r>
          </a:p>
          <a:p>
            <a:pPr marL="216000" indent="-215640">
              <a:lnSpc>
                <a:spcPct val="100000"/>
              </a:lnSpc>
            </a:pPr>
            <a:r>
              <a:rPr lang="en-US" sz="1100" b="0" strike="noStrike" spc="-1">
                <a:latin typeface="Arial"/>
              </a:rPr>
              <a:t>severamente la comunicación entre las mentes.</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219203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 name="PlaceHolder 1"/>
          <p:cNvSpPr>
            <a:spLocks noGrp="1" noRot="1" noChangeAspect="1"/>
          </p:cNvSpPr>
          <p:nvPr>
            <p:ph type="sldImg"/>
          </p:nvPr>
        </p:nvSpPr>
        <p:spPr>
          <a:xfrm>
            <a:off x="381240" y="685800"/>
            <a:ext cx="6094800" cy="3427920"/>
          </a:xfrm>
          <a:prstGeom prst="rect">
            <a:avLst/>
          </a:prstGeom>
        </p:spPr>
      </p:sp>
      <p:sp>
        <p:nvSpPr>
          <p:cNvPr id="468"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Adaptabilidad</a:t>
            </a:r>
          </a:p>
          <a:p>
            <a:pPr marL="216000" indent="-215640">
              <a:lnSpc>
                <a:spcPct val="100000"/>
              </a:lnSpc>
            </a:pPr>
            <a:r>
              <a:rPr lang="en-US" sz="1100" b="0" strike="noStrike" spc="-1">
                <a:latin typeface="Arial"/>
              </a:rPr>
              <a:t>Por lo general, el software debe adaptarse porque es el último en llegar. En otros, debido a que se</a:t>
            </a:r>
          </a:p>
          <a:p>
            <a:pPr marL="216000" indent="-215640">
              <a:lnSpc>
                <a:spcPct val="100000"/>
              </a:lnSpc>
            </a:pPr>
            <a:r>
              <a:rPr lang="en-US" sz="1100" b="0" strike="noStrike" spc="-1">
                <a:latin typeface="Arial"/>
              </a:rPr>
              <a:t>percibe como el más adaptable. Pero en todos los casos la adaptación a otras interfaces crea mucha</a:t>
            </a:r>
          </a:p>
          <a:p>
            <a:pPr marL="216000" indent="-215640">
              <a:lnSpc>
                <a:spcPct val="100000"/>
              </a:lnSpc>
            </a:pPr>
            <a:r>
              <a:rPr lang="en-US" sz="1100" b="0" strike="noStrike" spc="-1">
                <a:latin typeface="Arial"/>
              </a:rPr>
              <a:t>complejidad; esta complejidad no se puede eliminar sólo rediseñando el software.</a:t>
            </a:r>
          </a:p>
          <a:p>
            <a:pPr marL="216000" indent="-215640">
              <a:lnSpc>
                <a:spcPct val="100000"/>
              </a:lnSpc>
            </a:pPr>
            <a:r>
              <a:rPr lang="en-US" sz="1100" b="0" strike="noStrike" spc="-1">
                <a:latin typeface="Arial"/>
              </a:rPr>
              <a:t>Modificabilidad</a:t>
            </a:r>
          </a:p>
          <a:p>
            <a:pPr marL="216000" indent="-215640">
              <a:lnSpc>
                <a:spcPct val="100000"/>
              </a:lnSpc>
            </a:pPr>
            <a:r>
              <a:rPr lang="en-US" sz="1100" b="0" strike="noStrike" spc="-1">
                <a:latin typeface="Arial"/>
              </a:rPr>
              <a:t>El producto de software está inmerso en una matriz cultural de aplicaciones, usuarios,</a:t>
            </a:r>
          </a:p>
          <a:p>
            <a:pPr marL="216000" indent="-215640">
              <a:lnSpc>
                <a:spcPct val="100000"/>
              </a:lnSpc>
            </a:pPr>
            <a:r>
              <a:rPr lang="en-US" sz="1100" b="0" strike="noStrike" spc="-1">
                <a:latin typeface="Arial"/>
              </a:rPr>
              <a:t>leyes y máquinas en los cuales están embebidos. Todos estos elementos cambian continuamente y sus</a:t>
            </a:r>
          </a:p>
          <a:p>
            <a:pPr marL="216000" indent="-215640">
              <a:lnSpc>
                <a:spcPct val="100000"/>
              </a:lnSpc>
            </a:pPr>
            <a:r>
              <a:rPr lang="en-US" sz="1100" b="0" strike="noStrike" spc="-1">
                <a:latin typeface="Arial"/>
              </a:rPr>
              <a:t>cambios inexorablemente fuerzan modificaciones al producto de software.</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Adaptabilidad. La gente de software no es la única que encara la complejidad. La física manipula</a:t>
            </a:r>
          </a:p>
          <a:p>
            <a:pPr marL="216000" indent="-215640">
              <a:lnSpc>
                <a:spcPct val="100000"/>
              </a:lnSpc>
            </a:pPr>
            <a:r>
              <a:rPr lang="en-US" sz="1100" b="0" strike="noStrike" spc="-1">
                <a:latin typeface="Arial"/>
              </a:rPr>
              <a:t>objetos sumamente complejos al nivel “fundamental” de las partículas. Sin embargo, los físicos</a:t>
            </a:r>
          </a:p>
          <a:p>
            <a:pPr marL="216000" indent="-215640">
              <a:lnSpc>
                <a:spcPct val="100000"/>
              </a:lnSpc>
            </a:pPr>
            <a:r>
              <a:rPr lang="en-US" sz="1100" b="0" strike="noStrike" spc="-1">
                <a:latin typeface="Arial"/>
              </a:rPr>
              <a:t>trabajan sobre la firme base de la existencia de principios unificadores, ya sea en quarks o en teorías de</a:t>
            </a:r>
          </a:p>
          <a:p>
            <a:pPr marL="216000" indent="-215640">
              <a:lnSpc>
                <a:spcPct val="100000"/>
              </a:lnSpc>
            </a:pPr>
            <a:r>
              <a:rPr lang="en-US" sz="1100" b="0" strike="noStrike" spc="-1">
                <a:latin typeface="Arial"/>
              </a:rPr>
              <a:t>campo unificadas. Einstein afirmaba que deben haber explicaciones simples de la naturaleza, porque</a:t>
            </a:r>
          </a:p>
          <a:p>
            <a:pPr marL="216000" indent="-215640">
              <a:lnSpc>
                <a:spcPct val="100000"/>
              </a:lnSpc>
            </a:pPr>
            <a:r>
              <a:rPr lang="en-US" sz="1100" b="0" strike="noStrike" spc="-1">
                <a:latin typeface="Arial"/>
              </a:rPr>
              <a:t>Dios no es caprichoso o arbitrario.</a:t>
            </a:r>
          </a:p>
          <a:p>
            <a:pPr marL="216000" indent="-215640">
              <a:lnSpc>
                <a:spcPct val="100000"/>
              </a:lnSpc>
            </a:pPr>
            <a:r>
              <a:rPr lang="en-US" sz="1100" b="0" strike="noStrike" spc="-1">
                <a:latin typeface="Arial"/>
              </a:rPr>
              <a:t>Ninguna fe similar apoya al ingeniero de software. La mayoría de la complejidad que él debe manejar</a:t>
            </a:r>
          </a:p>
          <a:p>
            <a:pPr marL="216000" indent="-215640">
              <a:lnSpc>
                <a:spcPct val="100000"/>
              </a:lnSpc>
            </a:pPr>
            <a:r>
              <a:rPr lang="en-US" sz="1100" b="0" strike="noStrike" spc="-1">
                <a:latin typeface="Arial"/>
              </a:rPr>
              <a:t>es arbitraria, forzada sin razón alguna por la multiplicidad de instituciones y sistemas humanos cuyas</a:t>
            </a:r>
          </a:p>
          <a:p>
            <a:pPr marL="216000" indent="-215640">
              <a:lnSpc>
                <a:spcPct val="100000"/>
              </a:lnSpc>
            </a:pPr>
            <a:r>
              <a:rPr lang="en-US" sz="1100" b="0" strike="noStrike" spc="-1">
                <a:latin typeface="Arial"/>
              </a:rPr>
              <a:t>interfaces deben ser respetadas. Ellas difieren de interfaz en interfaz y cambian con el tiempo, no</a:t>
            </a:r>
          </a:p>
          <a:p>
            <a:pPr marL="216000" indent="-215640">
              <a:lnSpc>
                <a:spcPct val="100000"/>
              </a:lnSpc>
            </a:pPr>
            <a:r>
              <a:rPr lang="en-US" sz="1100" b="0" strike="noStrike" spc="-1">
                <a:latin typeface="Arial"/>
              </a:rPr>
              <a:t>debido a necesidad, sino sólo debido a que fueron diseñadas por diferentes personas en lugar de Dios.</a:t>
            </a:r>
          </a:p>
          <a:p>
            <a:pPr marL="216000" indent="-215640">
              <a:lnSpc>
                <a:spcPct val="100000"/>
              </a:lnSpc>
            </a:pPr>
            <a:r>
              <a:rPr lang="en-US" sz="1100" b="0" strike="noStrike" spc="-1">
                <a:latin typeface="Arial"/>
              </a:rPr>
              <a:t>En muchos casos, el software debe adaptarse porque es el último en llegar. En otros, debido a que se</a:t>
            </a:r>
          </a:p>
          <a:p>
            <a:pPr marL="216000" indent="-215640">
              <a:lnSpc>
                <a:spcPct val="100000"/>
              </a:lnSpc>
            </a:pPr>
            <a:r>
              <a:rPr lang="en-US" sz="1100" b="0" strike="noStrike" spc="-1">
                <a:latin typeface="Arial"/>
              </a:rPr>
              <a:t>percibe como el más adaptable. Pero en todos los casos la adaptación a otras interfaces crea mucha</a:t>
            </a:r>
          </a:p>
          <a:p>
            <a:pPr marL="216000" indent="-215640">
              <a:lnSpc>
                <a:spcPct val="100000"/>
              </a:lnSpc>
            </a:pPr>
            <a:r>
              <a:rPr lang="en-US" sz="1100" b="0" strike="noStrike" spc="-1">
                <a:latin typeface="Arial"/>
              </a:rPr>
              <a:t>complejidad; esta complejidad no se puede eliminar sólo rediseñando el software.</a:t>
            </a:r>
          </a:p>
          <a:p>
            <a:pPr marL="216000" indent="-215640">
              <a:lnSpc>
                <a:spcPct val="100000"/>
              </a:lnSpc>
            </a:pPr>
            <a:r>
              <a:rPr lang="en-US" sz="1100" b="0" strike="noStrike" spc="-1">
                <a:latin typeface="Arial"/>
              </a:rPr>
              <a:t>Modificabilidad. La entidad de software está constantemente bajo presión para cambiar. Por</a:t>
            </a:r>
          </a:p>
          <a:p>
            <a:pPr marL="216000" indent="-215640">
              <a:lnSpc>
                <a:spcPct val="100000"/>
              </a:lnSpc>
            </a:pPr>
            <a:r>
              <a:rPr lang="en-US" sz="1100" b="0" strike="noStrike" spc="-1">
                <a:latin typeface="Arial"/>
              </a:rPr>
              <a:t>supuesto, esto también pasa con los edificios, autos y computadoras. Pero las cosas armadas raramente</a:t>
            </a:r>
          </a:p>
          <a:p>
            <a:pPr marL="216000" indent="-215640">
              <a:lnSpc>
                <a:spcPct val="100000"/>
              </a:lnSpc>
            </a:pPr>
            <a:r>
              <a:rPr lang="en-US" sz="1100" b="0" strike="noStrike" spc="-1">
                <a:latin typeface="Arial"/>
              </a:rPr>
              <a:t>se modifican después de manufacturadas: se reemplazan por modelos nuevos, o bien cambios</a:t>
            </a:r>
          </a:p>
          <a:p>
            <a:pPr marL="216000" indent="-215640">
              <a:lnSpc>
                <a:spcPct val="100000"/>
              </a:lnSpc>
            </a:pPr>
            <a:r>
              <a:rPr lang="en-US" sz="1100" b="0" strike="noStrike" spc="-1">
                <a:latin typeface="Arial"/>
              </a:rPr>
              <a:t>esenciales se incorporan en las nuevas copias del mismo diseño básico. Las modificaciones de los</a:t>
            </a:r>
          </a:p>
          <a:p>
            <a:pPr marL="216000" indent="-215640">
              <a:lnSpc>
                <a:spcPct val="100000"/>
              </a:lnSpc>
            </a:pPr>
            <a:r>
              <a:rPr lang="en-US" sz="1100" b="0" strike="noStrike" spc="-1">
                <a:latin typeface="Arial"/>
              </a:rPr>
              <a:t>automóviles ya vendidos son muy poco frecuentes; los cambios en las computadoras son un poco más</a:t>
            </a:r>
          </a:p>
          <a:p>
            <a:pPr marL="216000" indent="-215640">
              <a:lnSpc>
                <a:spcPct val="100000"/>
              </a:lnSpc>
            </a:pPr>
            <a:r>
              <a:rPr lang="en-US" sz="1100" b="0" strike="noStrike" spc="-1">
                <a:latin typeface="Arial"/>
              </a:rPr>
              <a:t>frecuentes. Ambos son mucho menos frecuentes que las modificaciones del software ya instalado.</a:t>
            </a:r>
          </a:p>
          <a:p>
            <a:pPr marL="216000" indent="-215640">
              <a:lnSpc>
                <a:spcPct val="100000"/>
              </a:lnSpc>
            </a:pPr>
            <a:r>
              <a:rPr lang="en-US" sz="1100" b="0" strike="noStrike" spc="-1">
                <a:latin typeface="Arial"/>
              </a:rPr>
              <a:t>Esto es en parte porque el software de un sistema incluye su función, y la función es la parte que siente</a:t>
            </a:r>
          </a:p>
          <a:p>
            <a:pPr marL="216000" indent="-215640">
              <a:lnSpc>
                <a:spcPct val="100000"/>
              </a:lnSpc>
            </a:pPr>
            <a:r>
              <a:rPr lang="en-US" sz="1100" b="0" strike="noStrike" spc="-1">
                <a:latin typeface="Arial"/>
              </a:rPr>
              <a:t>más las presiones de cambio. Esto es en parte porque el software se puede modificar más fácilmente: es</a:t>
            </a:r>
          </a:p>
          <a:p>
            <a:pPr marL="216000" indent="-215640">
              <a:lnSpc>
                <a:spcPct val="100000"/>
              </a:lnSpc>
            </a:pPr>
            <a:r>
              <a:rPr lang="en-US" sz="1100" b="0" strike="noStrike" spc="-1">
                <a:latin typeface="Arial"/>
              </a:rPr>
              <a:t>un producto en materia de pensamiento puro, infinitamente maleable. Los edificios también se</a:t>
            </a:r>
          </a:p>
          <a:p>
            <a:pPr marL="216000" indent="-215640">
              <a:lnSpc>
                <a:spcPct val="100000"/>
              </a:lnSpc>
            </a:pPr>
            <a:r>
              <a:rPr lang="en-US" sz="1100" b="0" strike="noStrike" spc="-1">
                <a:latin typeface="Arial"/>
              </a:rPr>
              <a:t>modifican, pero el alto costo de las modificaciones, entendido por todos, sirve para amortiguar los</a:t>
            </a:r>
          </a:p>
          <a:p>
            <a:pPr marL="216000" indent="-215640">
              <a:lnSpc>
                <a:spcPct val="100000"/>
              </a:lnSpc>
            </a:pPr>
            <a:r>
              <a:rPr lang="en-US" sz="1100" b="0" strike="noStrike" spc="-1">
                <a:latin typeface="Arial"/>
              </a:rPr>
              <a:t>ánimos de quienes quieren cambios.</a:t>
            </a:r>
          </a:p>
          <a:p>
            <a:pPr marL="216000" indent="-215640">
              <a:lnSpc>
                <a:spcPct val="100000"/>
              </a:lnSpc>
            </a:pPr>
            <a:r>
              <a:rPr lang="en-US" sz="1100" b="0" strike="noStrike" spc="-1">
                <a:latin typeface="Arial"/>
              </a:rPr>
              <a:t>Todo software exitoso se cambia. Hay dos procesos simultáneos. Primero, en la medida en que el</a:t>
            </a:r>
          </a:p>
          <a:p>
            <a:pPr marL="216000" indent="-215640">
              <a:lnSpc>
                <a:spcPct val="100000"/>
              </a:lnSpc>
            </a:pPr>
            <a:r>
              <a:rPr lang="en-US" sz="1100" b="0" strike="noStrike" spc="-1">
                <a:latin typeface="Arial"/>
              </a:rPr>
              <a:t>software prueba ser útil, la gente usa casos que estaban en el límite o más allá del campo de</a:t>
            </a:r>
          </a:p>
          <a:p>
            <a:pPr marL="216000" indent="-215640">
              <a:lnSpc>
                <a:spcPct val="100000"/>
              </a:lnSpc>
            </a:pPr>
            <a:r>
              <a:rPr lang="en-US" sz="1100" b="0" strike="noStrike" spc="-1">
                <a:latin typeface="Arial"/>
              </a:rPr>
              <a:t>aplicación inicial. Las presiones para extender la funcionalidad vienen principalmente de los usuarios</a:t>
            </a:r>
          </a:p>
          <a:p>
            <a:pPr marL="216000" indent="-215640">
              <a:lnSpc>
                <a:spcPct val="100000"/>
              </a:lnSpc>
            </a:pPr>
            <a:r>
              <a:rPr lang="en-US" sz="1100" b="0" strike="noStrike" spc="-1">
                <a:latin typeface="Arial"/>
              </a:rPr>
              <a:t>que les gusta la funcionalidad básica e inventan nuevos usos para ella.</a:t>
            </a:r>
          </a:p>
          <a:p>
            <a:pPr marL="216000" indent="-215640">
              <a:lnSpc>
                <a:spcPct val="100000"/>
              </a:lnSpc>
            </a:pPr>
            <a:r>
              <a:rPr lang="en-US" sz="1100" b="0" strike="noStrike" spc="-1">
                <a:latin typeface="Arial"/>
              </a:rPr>
              <a:t>Segundo, el software exitoso sobrevive la vida normal de la máquina para la cual fue escrito. Si no son</a:t>
            </a:r>
          </a:p>
          <a:p>
            <a:pPr marL="216000" indent="-215640">
              <a:lnSpc>
                <a:spcPct val="100000"/>
              </a:lnSpc>
            </a:pPr>
            <a:r>
              <a:rPr lang="en-US" sz="1100" b="0" strike="noStrike" spc="-1">
                <a:latin typeface="Arial"/>
              </a:rPr>
              <a:t>nuevas computadoras, por lo menos son nuevos discos, nuevas pantallas, nuevas impresoras; y el</a:t>
            </a:r>
          </a:p>
          <a:p>
            <a:pPr marL="216000" indent="-215640">
              <a:lnSpc>
                <a:spcPct val="100000"/>
              </a:lnSpc>
            </a:pPr>
            <a:r>
              <a:rPr lang="en-US" sz="1100" b="0" strike="noStrike" spc="-1">
                <a:latin typeface="Arial"/>
              </a:rPr>
              <a:t>software debe adaptarse a estos nuevos vehículos.</a:t>
            </a:r>
          </a:p>
          <a:p>
            <a:pPr marL="216000" indent="-215640">
              <a:lnSpc>
                <a:spcPct val="100000"/>
              </a:lnSpc>
            </a:pPr>
            <a:r>
              <a:rPr lang="en-US" sz="1100" b="0" strike="noStrike" spc="-1">
                <a:latin typeface="Arial"/>
              </a:rPr>
              <a:t>En resumen, el producto de software está inmerso en una matriz cultural de aplicaciones, usuarios,</a:t>
            </a:r>
          </a:p>
          <a:p>
            <a:pPr marL="216000" indent="-215640">
              <a:lnSpc>
                <a:spcPct val="100000"/>
              </a:lnSpc>
            </a:pPr>
            <a:r>
              <a:rPr lang="en-US" sz="1100" b="0" strike="noStrike" spc="-1">
                <a:latin typeface="Arial"/>
              </a:rPr>
              <a:t>leyes y máquinas en los cuales están embebidos. Todos estos elementos cambian continuamente y sus</a:t>
            </a:r>
          </a:p>
          <a:p>
            <a:pPr marL="216000" indent="-215640">
              <a:lnSpc>
                <a:spcPct val="100000"/>
              </a:lnSpc>
            </a:pPr>
            <a:r>
              <a:rPr lang="en-US" sz="1100" b="0" strike="noStrike" spc="-1">
                <a:latin typeface="Arial"/>
              </a:rPr>
              <a:t>cambios inexorablemente fuerzan modificaciones al producto de software.</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3925126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PlaceHolder 1"/>
          <p:cNvSpPr>
            <a:spLocks noGrp="1" noRot="1" noChangeAspect="1"/>
          </p:cNvSpPr>
          <p:nvPr>
            <p:ph type="sldImg"/>
          </p:nvPr>
        </p:nvSpPr>
        <p:spPr>
          <a:xfrm>
            <a:off x="381240" y="685800"/>
            <a:ext cx="6094800" cy="3427920"/>
          </a:xfrm>
          <a:prstGeom prst="rect">
            <a:avLst/>
          </a:prstGeom>
        </p:spPr>
      </p:sp>
      <p:sp>
        <p:nvSpPr>
          <p:cNvPr id="470"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dirty="0">
                <a:latin typeface="Arial"/>
              </a:rPr>
              <a:t>Los </a:t>
            </a:r>
            <a:r>
              <a:rPr lang="en-US" sz="1100" b="0" strike="noStrike" spc="-1" dirty="0" err="1">
                <a:latin typeface="Arial"/>
              </a:rPr>
              <a:t>avances</a:t>
            </a:r>
            <a:r>
              <a:rPr lang="en-US" sz="1100" b="0" strike="noStrike" spc="-1" dirty="0">
                <a:latin typeface="Arial"/>
              </a:rPr>
              <a:t> </a:t>
            </a:r>
            <a:r>
              <a:rPr lang="en-US" sz="1100" b="0" strike="noStrike" spc="-1" dirty="0" err="1">
                <a:latin typeface="Arial"/>
              </a:rPr>
              <a:t>anteriores</a:t>
            </a:r>
            <a:r>
              <a:rPr lang="en-US" sz="1100" b="0" strike="noStrike" spc="-1" dirty="0">
                <a:latin typeface="Arial"/>
              </a:rPr>
              <a:t> </a:t>
            </a:r>
            <a:r>
              <a:rPr lang="en-US" sz="1100" b="0" strike="noStrike" spc="-1" dirty="0" err="1">
                <a:latin typeface="Arial"/>
              </a:rPr>
              <a:t>más</a:t>
            </a:r>
            <a:r>
              <a:rPr lang="en-US" sz="1100" b="0" strike="noStrike" spc="-1" dirty="0">
                <a:latin typeface="Arial"/>
              </a:rPr>
              <a:t> </a:t>
            </a:r>
            <a:r>
              <a:rPr lang="en-US" sz="1100" b="0" strike="noStrike" spc="-1" dirty="0" err="1">
                <a:latin typeface="Arial"/>
              </a:rPr>
              <a:t>importantes</a:t>
            </a:r>
            <a:r>
              <a:rPr lang="en-US" sz="1100" b="0" strike="noStrike" spc="-1" dirty="0">
                <a:latin typeface="Arial"/>
              </a:rPr>
              <a:t> </a:t>
            </a:r>
            <a:r>
              <a:rPr lang="en-US" sz="1100" b="0" strike="noStrike" spc="-1" dirty="0" err="1">
                <a:latin typeface="Arial"/>
              </a:rPr>
              <a:t>resolvieron</a:t>
            </a:r>
            <a:r>
              <a:rPr lang="en-US" sz="1100" b="0" strike="noStrike" spc="-1" dirty="0">
                <a:latin typeface="Arial"/>
              </a:rPr>
              <a:t> </a:t>
            </a:r>
            <a:r>
              <a:rPr lang="en-US" sz="1100" b="0" strike="noStrike" spc="-1" dirty="0" err="1">
                <a:latin typeface="Arial"/>
              </a:rPr>
              <a:t>dificultades</a:t>
            </a:r>
            <a:r>
              <a:rPr lang="en-US" sz="1100" b="0" strike="noStrike" spc="-1" dirty="0">
                <a:latin typeface="Arial"/>
              </a:rPr>
              <a:t> </a:t>
            </a:r>
            <a:r>
              <a:rPr lang="en-US" sz="1100" b="0" strike="noStrike" spc="-1" dirty="0" err="1">
                <a:latin typeface="Arial"/>
              </a:rPr>
              <a:t>accidentales</a:t>
            </a:r>
            <a:r>
              <a:rPr lang="en-US" sz="1100" b="0" strike="noStrike" spc="-1" dirty="0">
                <a:latin typeface="Arial"/>
              </a:rPr>
              <a:t>.</a:t>
            </a:r>
          </a:p>
          <a:p>
            <a:pPr marL="216000" indent="-215640">
              <a:lnSpc>
                <a:spcPct val="100000"/>
              </a:lnSpc>
            </a:pPr>
            <a:r>
              <a:rPr lang="en-US" sz="1100" b="0" strike="noStrike" spc="-1" dirty="0">
                <a:latin typeface="Arial"/>
              </a:rPr>
              <a:t>Si </a:t>
            </a:r>
            <a:r>
              <a:rPr lang="en-US" sz="1100" b="0" strike="noStrike" spc="-1" dirty="0" err="1">
                <a:latin typeface="Arial"/>
              </a:rPr>
              <a:t>examinamos</a:t>
            </a:r>
            <a:r>
              <a:rPr lang="en-US" sz="1100" b="0" strike="noStrike" spc="-1" dirty="0">
                <a:latin typeface="Arial"/>
              </a:rPr>
              <a:t> los </a:t>
            </a:r>
            <a:r>
              <a:rPr lang="en-US" sz="1100" b="0" strike="noStrike" spc="-1" dirty="0" err="1">
                <a:latin typeface="Arial"/>
              </a:rPr>
              <a:t>tres</a:t>
            </a:r>
            <a:r>
              <a:rPr lang="en-US" sz="1100" b="0" strike="noStrike" spc="-1" dirty="0">
                <a:latin typeface="Arial"/>
              </a:rPr>
              <a:t> </a:t>
            </a:r>
            <a:r>
              <a:rPr lang="en-US" sz="1100" b="0" strike="noStrike" spc="-1" dirty="0" err="1">
                <a:latin typeface="Arial"/>
              </a:rPr>
              <a:t>pasos</a:t>
            </a:r>
            <a:r>
              <a:rPr lang="en-US" sz="1100" b="0" strike="noStrike" spc="-1" dirty="0">
                <a:latin typeface="Arial"/>
              </a:rPr>
              <a:t> </a:t>
            </a:r>
            <a:r>
              <a:rPr lang="en-US" sz="1100" b="0" strike="noStrike" spc="-1" dirty="0" err="1">
                <a:latin typeface="Arial"/>
              </a:rPr>
              <a:t>más</a:t>
            </a:r>
            <a:r>
              <a:rPr lang="en-US" sz="1100" b="0" strike="noStrike" spc="-1" dirty="0">
                <a:latin typeface="Arial"/>
              </a:rPr>
              <a:t> </a:t>
            </a:r>
            <a:r>
              <a:rPr lang="en-US" sz="1100" b="0" strike="noStrike" spc="-1" dirty="0" err="1">
                <a:latin typeface="Arial"/>
              </a:rPr>
              <a:t>fructíferos</a:t>
            </a:r>
            <a:r>
              <a:rPr lang="en-US" sz="1100" b="0" strike="noStrike" spc="-1" dirty="0">
                <a:latin typeface="Arial"/>
              </a:rPr>
              <a:t> en la </a:t>
            </a:r>
            <a:r>
              <a:rPr lang="en-US" sz="1100" b="0" strike="noStrike" spc="-1" dirty="0" err="1">
                <a:latin typeface="Arial"/>
              </a:rPr>
              <a:t>tecnología</a:t>
            </a:r>
            <a:r>
              <a:rPr lang="en-US" sz="1100" b="0" strike="noStrike" spc="-1" dirty="0">
                <a:latin typeface="Arial"/>
              </a:rPr>
              <a:t> de </a:t>
            </a:r>
            <a:r>
              <a:rPr lang="en-US" sz="1100" b="0" strike="noStrike" spc="-1" dirty="0" err="1">
                <a:latin typeface="Arial"/>
              </a:rPr>
              <a:t>desarrollo</a:t>
            </a:r>
            <a:r>
              <a:rPr lang="en-US" sz="1100" b="0" strike="noStrike" spc="-1" dirty="0">
                <a:latin typeface="Arial"/>
              </a:rPr>
              <a:t> de software, </a:t>
            </a:r>
            <a:r>
              <a:rPr lang="en-US" sz="1100" b="0" strike="noStrike" spc="-1" dirty="0" err="1">
                <a:latin typeface="Arial"/>
              </a:rPr>
              <a:t>nos</a:t>
            </a:r>
            <a:r>
              <a:rPr lang="en-US" sz="1100" b="0" strike="noStrike" spc="-1" dirty="0">
                <a:latin typeface="Arial"/>
              </a:rPr>
              <a:t> </a:t>
            </a:r>
            <a:r>
              <a:rPr lang="en-US" sz="1100" b="0" strike="noStrike" spc="-1" dirty="0" err="1">
                <a:latin typeface="Arial"/>
              </a:rPr>
              <a:t>damos</a:t>
            </a:r>
            <a:endParaRPr lang="en-US" sz="1100" b="0" strike="noStrike" spc="-1" dirty="0">
              <a:latin typeface="Arial"/>
            </a:endParaRPr>
          </a:p>
          <a:p>
            <a:pPr marL="216000" indent="-215640">
              <a:lnSpc>
                <a:spcPct val="100000"/>
              </a:lnSpc>
            </a:pPr>
            <a:r>
              <a:rPr lang="en-US" sz="1100" b="0" strike="noStrike" spc="-1" dirty="0" err="1">
                <a:latin typeface="Arial"/>
              </a:rPr>
              <a:t>cuenta</a:t>
            </a:r>
            <a:r>
              <a:rPr lang="en-US" sz="1100" b="0" strike="noStrike" spc="-1" dirty="0">
                <a:latin typeface="Arial"/>
              </a:rPr>
              <a:t> de </a:t>
            </a:r>
            <a:r>
              <a:rPr lang="en-US" sz="1100" b="0" strike="noStrike" spc="-1" dirty="0" err="1">
                <a:latin typeface="Arial"/>
              </a:rPr>
              <a:t>que</a:t>
            </a:r>
            <a:r>
              <a:rPr lang="en-US" sz="1100" b="0" strike="noStrike" spc="-1" dirty="0">
                <a:latin typeface="Arial"/>
              </a:rPr>
              <a:t> </a:t>
            </a:r>
            <a:r>
              <a:rPr lang="en-US" sz="1100" b="0" strike="noStrike" spc="-1" dirty="0" err="1">
                <a:latin typeface="Arial"/>
              </a:rPr>
              <a:t>cada</a:t>
            </a:r>
            <a:r>
              <a:rPr lang="en-US" sz="1100" b="0" strike="noStrike" spc="-1" dirty="0">
                <a:latin typeface="Arial"/>
              </a:rPr>
              <a:t> </a:t>
            </a:r>
            <a:r>
              <a:rPr lang="en-US" sz="1100" b="0" strike="noStrike" spc="-1" dirty="0" err="1">
                <a:latin typeface="Arial"/>
              </a:rPr>
              <a:t>uno</a:t>
            </a:r>
            <a:r>
              <a:rPr lang="en-US" sz="1100" b="0" strike="noStrike" spc="-1" dirty="0">
                <a:latin typeface="Arial"/>
              </a:rPr>
              <a:t> </a:t>
            </a:r>
            <a:r>
              <a:rPr lang="en-US" sz="1100" b="0" strike="noStrike" spc="-1" dirty="0" err="1">
                <a:latin typeface="Arial"/>
              </a:rPr>
              <a:t>atacó</a:t>
            </a:r>
            <a:r>
              <a:rPr lang="en-US" sz="1100" b="0" strike="noStrike" spc="-1" dirty="0">
                <a:latin typeface="Arial"/>
              </a:rPr>
              <a:t> </a:t>
            </a:r>
            <a:r>
              <a:rPr lang="en-US" sz="1100" b="0" strike="noStrike" spc="-1" dirty="0" err="1">
                <a:latin typeface="Arial"/>
              </a:rPr>
              <a:t>una</a:t>
            </a:r>
            <a:r>
              <a:rPr lang="en-US" sz="1100" b="0" strike="noStrike" spc="-1" dirty="0">
                <a:latin typeface="Arial"/>
              </a:rPr>
              <a:t> </a:t>
            </a:r>
            <a:r>
              <a:rPr lang="en-US" sz="1100" b="0" strike="noStrike" spc="-1" dirty="0" err="1">
                <a:latin typeface="Arial"/>
              </a:rPr>
              <a:t>dificultad</a:t>
            </a:r>
            <a:r>
              <a:rPr lang="en-US" sz="1100" b="0" strike="noStrike" spc="-1" dirty="0">
                <a:latin typeface="Arial"/>
              </a:rPr>
              <a:t> </a:t>
            </a:r>
            <a:r>
              <a:rPr lang="en-US" sz="1100" b="0" strike="noStrike" spc="-1" dirty="0" err="1">
                <a:latin typeface="Arial"/>
              </a:rPr>
              <a:t>importante</a:t>
            </a:r>
            <a:r>
              <a:rPr lang="en-US" sz="1100" b="0" strike="noStrike" spc="-1" dirty="0">
                <a:latin typeface="Arial"/>
              </a:rPr>
              <a:t> en la </a:t>
            </a:r>
            <a:r>
              <a:rPr lang="en-US" sz="1100" b="0" strike="noStrike" spc="-1" dirty="0" err="1">
                <a:latin typeface="Arial"/>
              </a:rPr>
              <a:t>construcción</a:t>
            </a:r>
            <a:r>
              <a:rPr lang="en-US" sz="1100" b="0" strike="noStrike" spc="-1" dirty="0">
                <a:latin typeface="Arial"/>
              </a:rPr>
              <a:t> de software, </a:t>
            </a:r>
            <a:r>
              <a:rPr lang="en-US" sz="1100" b="0" strike="noStrike" spc="-1" dirty="0" err="1">
                <a:latin typeface="Arial"/>
              </a:rPr>
              <a:t>pero</a:t>
            </a:r>
            <a:r>
              <a:rPr lang="en-US" sz="1100" b="0" strike="noStrike" spc="-1" dirty="0">
                <a:latin typeface="Arial"/>
              </a:rPr>
              <a:t> </a:t>
            </a:r>
            <a:r>
              <a:rPr lang="en-US" sz="1100" b="0" strike="noStrike" spc="-1" dirty="0" err="1">
                <a:latin typeface="Arial"/>
              </a:rPr>
              <a:t>que</a:t>
            </a:r>
            <a:endParaRPr lang="en-US" sz="1100" b="0" strike="noStrike" spc="-1" dirty="0">
              <a:latin typeface="Arial"/>
            </a:endParaRPr>
          </a:p>
          <a:p>
            <a:pPr marL="216000" indent="-215640">
              <a:lnSpc>
                <a:spcPct val="100000"/>
              </a:lnSpc>
            </a:pPr>
            <a:r>
              <a:rPr lang="en-US" sz="1100" b="0" strike="noStrike" spc="-1" dirty="0" err="1">
                <a:latin typeface="Arial"/>
              </a:rPr>
              <a:t>todas</a:t>
            </a:r>
            <a:r>
              <a:rPr lang="en-US" sz="1100" b="0" strike="noStrike" spc="-1" dirty="0">
                <a:latin typeface="Arial"/>
              </a:rPr>
              <a:t> </a:t>
            </a:r>
            <a:r>
              <a:rPr lang="en-US" sz="1100" b="0" strike="noStrike" spc="-1" dirty="0" err="1">
                <a:latin typeface="Arial"/>
              </a:rPr>
              <a:t>esas</a:t>
            </a:r>
            <a:r>
              <a:rPr lang="en-US" sz="1100" b="0" strike="noStrike" spc="-1" dirty="0">
                <a:latin typeface="Arial"/>
              </a:rPr>
              <a:t> </a:t>
            </a:r>
            <a:r>
              <a:rPr lang="en-US" sz="1100" b="0" strike="noStrike" spc="-1" dirty="0" err="1">
                <a:latin typeface="Arial"/>
              </a:rPr>
              <a:t>dificultades</a:t>
            </a:r>
            <a:r>
              <a:rPr lang="en-US" sz="1100" b="0" strike="noStrike" spc="-1" dirty="0">
                <a:latin typeface="Arial"/>
              </a:rPr>
              <a:t> </a:t>
            </a:r>
            <a:r>
              <a:rPr lang="en-US" sz="1100" b="0" strike="noStrike" spc="-1" dirty="0" err="1">
                <a:latin typeface="Arial"/>
              </a:rPr>
              <a:t>han</a:t>
            </a:r>
            <a:r>
              <a:rPr lang="en-US" sz="1100" b="0" strike="noStrike" spc="-1" dirty="0">
                <a:latin typeface="Arial"/>
              </a:rPr>
              <a:t> </a:t>
            </a:r>
            <a:r>
              <a:rPr lang="en-US" sz="1100" b="0" strike="noStrike" spc="-1" dirty="0" err="1">
                <a:latin typeface="Arial"/>
              </a:rPr>
              <a:t>sido</a:t>
            </a:r>
            <a:r>
              <a:rPr lang="en-US" sz="1100" b="0" strike="noStrike" spc="-1" dirty="0">
                <a:latin typeface="Arial"/>
              </a:rPr>
              <a:t> </a:t>
            </a:r>
            <a:r>
              <a:rPr lang="en-US" sz="1100" b="0" strike="noStrike" spc="-1" dirty="0" err="1">
                <a:latin typeface="Arial"/>
              </a:rPr>
              <a:t>accidentales</a:t>
            </a:r>
            <a:r>
              <a:rPr lang="en-US" sz="1100" b="0" strike="noStrike" spc="-1" dirty="0">
                <a:latin typeface="Arial"/>
              </a:rPr>
              <a:t>, no </a:t>
            </a:r>
            <a:r>
              <a:rPr lang="en-US" sz="1100" b="0" strike="noStrike" spc="-1" dirty="0" err="1">
                <a:latin typeface="Arial"/>
              </a:rPr>
              <a:t>esenciales</a:t>
            </a:r>
            <a:r>
              <a:rPr lang="en-US" sz="1100" b="0" strike="noStrike" spc="-1" dirty="0">
                <a:latin typeface="Arial"/>
              </a:rPr>
              <a:t>. </a:t>
            </a:r>
          </a:p>
          <a:p>
            <a:pPr marL="216000" indent="-215640">
              <a:lnSpc>
                <a:spcPct val="100000"/>
              </a:lnSpc>
            </a:pPr>
            <a:r>
              <a:rPr lang="en-US" sz="1100" b="0" strike="noStrike" spc="-1" dirty="0" err="1">
                <a:latin typeface="Arial"/>
              </a:rPr>
              <a:t>Además</a:t>
            </a:r>
            <a:r>
              <a:rPr lang="en-US" sz="1100" b="0" strike="noStrike" spc="-1" dirty="0">
                <a:latin typeface="Arial"/>
              </a:rPr>
              <a:t> </a:t>
            </a:r>
            <a:r>
              <a:rPr lang="en-US" sz="1100" b="0" strike="noStrike" spc="-1" dirty="0" err="1">
                <a:latin typeface="Arial"/>
              </a:rPr>
              <a:t>podemos</a:t>
            </a:r>
            <a:r>
              <a:rPr lang="en-US" sz="1100" b="0" strike="noStrike" spc="-1" dirty="0">
                <a:latin typeface="Arial"/>
              </a:rPr>
              <a:t> </a:t>
            </a:r>
            <a:r>
              <a:rPr lang="en-US" sz="1100" b="0" strike="noStrike" spc="-1" dirty="0" err="1">
                <a:latin typeface="Arial"/>
              </a:rPr>
              <a:t>ver</a:t>
            </a:r>
            <a:r>
              <a:rPr lang="en-US" sz="1100" b="0" strike="noStrike" spc="-1" dirty="0">
                <a:latin typeface="Arial"/>
              </a:rPr>
              <a:t> los </a:t>
            </a:r>
            <a:r>
              <a:rPr lang="en-US" sz="1100" b="0" strike="noStrike" spc="-1" dirty="0" err="1">
                <a:latin typeface="Arial"/>
              </a:rPr>
              <a:t>límites</a:t>
            </a:r>
            <a:r>
              <a:rPr lang="en-US" sz="1100" b="0" strike="noStrike" spc="-1" dirty="0">
                <a:latin typeface="Arial"/>
              </a:rPr>
              <a:t> </a:t>
            </a:r>
            <a:r>
              <a:rPr lang="en-US" sz="1100" b="0" strike="noStrike" spc="-1" dirty="0" err="1">
                <a:latin typeface="Arial"/>
              </a:rPr>
              <a:t>naturales</a:t>
            </a:r>
            <a:r>
              <a:rPr lang="en-US" sz="1100" b="0" strike="noStrike" spc="-1" dirty="0">
                <a:latin typeface="Arial"/>
              </a:rPr>
              <a:t> </a:t>
            </a:r>
            <a:r>
              <a:rPr lang="en-US" sz="1100" b="0" strike="noStrike" spc="-1" dirty="0" err="1">
                <a:latin typeface="Arial"/>
              </a:rPr>
              <a:t>que</a:t>
            </a:r>
            <a:r>
              <a:rPr lang="en-US" sz="1100" b="0" strike="noStrike" spc="-1" dirty="0">
                <a:latin typeface="Arial"/>
              </a:rPr>
              <a:t> hay al </a:t>
            </a:r>
            <a:r>
              <a:rPr lang="en-US" sz="1100" b="0" strike="noStrike" spc="-1" dirty="0" err="1">
                <a:latin typeface="Arial"/>
              </a:rPr>
              <a:t>extrapolar</a:t>
            </a:r>
            <a:r>
              <a:rPr lang="en-US" sz="1100" b="0" strike="noStrike" spc="-1" dirty="0">
                <a:latin typeface="Arial"/>
              </a:rPr>
              <a:t> </a:t>
            </a:r>
            <a:r>
              <a:rPr lang="en-US" sz="1100" b="0" strike="noStrike" spc="-1" dirty="0" err="1">
                <a:latin typeface="Arial"/>
              </a:rPr>
              <a:t>esos</a:t>
            </a:r>
            <a:r>
              <a:rPr lang="en-US" sz="1100" b="0" strike="noStrike" spc="-1" dirty="0">
                <a:latin typeface="Arial"/>
              </a:rPr>
              <a:t> </a:t>
            </a:r>
            <a:r>
              <a:rPr lang="en-US" sz="1100" b="0" strike="noStrike" spc="-1" dirty="0" err="1">
                <a:latin typeface="Arial"/>
              </a:rPr>
              <a:t>ataques</a:t>
            </a:r>
            <a:r>
              <a:rPr lang="en-US" sz="1100" b="0" strike="noStrike" spc="-1" dirty="0">
                <a:latin typeface="Arial"/>
              </a:rPr>
              <a:t>.</a:t>
            </a:r>
          </a:p>
          <a:p>
            <a:pPr marL="216000" indent="-215640">
              <a:lnSpc>
                <a:spcPct val="100000"/>
              </a:lnSpc>
            </a:pPr>
            <a:endParaRPr lang="en-US" sz="1100" b="0" strike="noStrike" spc="-1" dirty="0">
              <a:latin typeface="Arial"/>
            </a:endParaRPr>
          </a:p>
        </p:txBody>
      </p:sp>
    </p:spTree>
    <p:extLst>
      <p:ext uri="{BB962C8B-B14F-4D97-AF65-F5344CB8AC3E}">
        <p14:creationId xmlns:p14="http://schemas.microsoft.com/office/powerpoint/2010/main" val="268485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PlaceHolder 1"/>
          <p:cNvSpPr>
            <a:spLocks noGrp="1" noRot="1" noChangeAspect="1"/>
          </p:cNvSpPr>
          <p:nvPr>
            <p:ph type="sldImg"/>
          </p:nvPr>
        </p:nvSpPr>
        <p:spPr>
          <a:xfrm>
            <a:off x="381240" y="685800"/>
            <a:ext cx="6094800" cy="3427920"/>
          </a:xfrm>
          <a:prstGeom prst="rect">
            <a:avLst/>
          </a:prstGeom>
        </p:spPr>
      </p:sp>
      <p:sp>
        <p:nvSpPr>
          <p:cNvPr id="472"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Esperanzas por las balas</a:t>
            </a:r>
          </a:p>
          <a:p>
            <a:pPr marL="216000" indent="-215640">
              <a:lnSpc>
                <a:spcPct val="100000"/>
              </a:lnSpc>
            </a:pPr>
            <a:r>
              <a:rPr lang="en-US" sz="1100" b="0" strike="noStrike" spc="-1">
                <a:latin typeface="Arial"/>
              </a:rPr>
              <a:t>Veremos a continuacion diferentes tecnologias que se consideran  posibles “balas de plata”</a:t>
            </a:r>
          </a:p>
          <a:p>
            <a:pPr marL="216000" indent="-215640">
              <a:lnSpc>
                <a:spcPct val="100000"/>
              </a:lnSpc>
            </a:pPr>
            <a:r>
              <a:rPr lang="en-US" sz="1100" b="0" strike="noStrike" spc="-1">
                <a:latin typeface="Arial"/>
              </a:rPr>
              <a:t>Uno de los desarrollos más promocionados es Ada, </a:t>
            </a:r>
          </a:p>
          <a:p>
            <a:pPr marL="216000" indent="-215640">
              <a:lnSpc>
                <a:spcPct val="100000"/>
              </a:lnSpc>
            </a:pPr>
            <a:r>
              <a:rPr lang="en-US" sz="1100" b="0" strike="noStrike" spc="-1">
                <a:latin typeface="Arial"/>
              </a:rPr>
              <a:t>un lenguaje de alto nivel que surgio en los años ochenta , </a:t>
            </a:r>
          </a:p>
          <a:p>
            <a:pPr marL="216000" indent="-215640">
              <a:lnSpc>
                <a:spcPct val="100000"/>
              </a:lnSpc>
            </a:pPr>
            <a:r>
              <a:rPr lang="en-US" sz="1100" b="0" strike="noStrike" spc="-1">
                <a:latin typeface="Arial"/>
              </a:rPr>
              <a:t>que incentiva el diseño moderno y la modularización.</a:t>
            </a:r>
          </a:p>
          <a:p>
            <a:pPr marL="216000" indent="-215640">
              <a:lnSpc>
                <a:spcPct val="100000"/>
              </a:lnSpc>
            </a:pPr>
            <a:r>
              <a:rPr lang="en-US" sz="1100" b="0" strike="noStrike" spc="-1">
                <a:solidFill>
                  <a:srgbClr val="0B5394"/>
                </a:solidFill>
                <a:latin typeface="Arial"/>
              </a:rPr>
              <a:t> Pero, mas alla del lenguaje en si,</a:t>
            </a:r>
            <a:endParaRPr lang="en-US" sz="1100" b="0" strike="noStrike" spc="-1">
              <a:latin typeface="Arial"/>
            </a:endParaRPr>
          </a:p>
          <a:p>
            <a:pPr marL="216000" indent="-215640">
              <a:lnSpc>
                <a:spcPct val="100000"/>
              </a:lnSpc>
            </a:pPr>
            <a:r>
              <a:rPr lang="en-US" sz="1100" b="0" strike="noStrike" spc="-1">
                <a:solidFill>
                  <a:srgbClr val="0B5394"/>
                </a:solidFill>
                <a:latin typeface="Arial"/>
              </a:rPr>
              <a:t> lo mas importante es es la filosofía de la modularización, </a:t>
            </a:r>
            <a:endParaRPr lang="en-US" sz="1100" b="0" strike="noStrike" spc="-1">
              <a:latin typeface="Arial"/>
            </a:endParaRPr>
          </a:p>
          <a:p>
            <a:pPr marL="216000" indent="-215640">
              <a:lnSpc>
                <a:spcPct val="100000"/>
              </a:lnSpc>
            </a:pPr>
            <a:r>
              <a:rPr lang="en-US" sz="1100" b="0" strike="noStrike" spc="-1">
                <a:solidFill>
                  <a:srgbClr val="0B5394"/>
                </a:solidFill>
                <a:latin typeface="Arial"/>
              </a:rPr>
              <a:t>de los tipos abstractos de datos, de la estructuración jerárquica</a:t>
            </a: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solidFill>
                  <a:srgbClr val="0B5394"/>
                </a:solidFill>
                <a:latin typeface="Arial"/>
              </a:rPr>
              <a:t>Examinemos ahora los desarrollos técnicos que más frecuentemente se consideran potenciales balas de</a:t>
            </a:r>
            <a:endParaRPr lang="en-US" sz="1100" b="0" strike="noStrike" spc="-1">
              <a:latin typeface="Arial"/>
            </a:endParaRPr>
          </a:p>
          <a:p>
            <a:pPr marL="216000" indent="-215640">
              <a:lnSpc>
                <a:spcPct val="100000"/>
              </a:lnSpc>
            </a:pPr>
            <a:r>
              <a:rPr lang="en-US" sz="1100" b="0" strike="noStrike" spc="-1">
                <a:solidFill>
                  <a:srgbClr val="0B5394"/>
                </a:solidFill>
                <a:latin typeface="Arial"/>
              </a:rPr>
              <a:t>plata. ¿Qué problemas atacan? ¿Los problemas de esencia, o los problemas accidentales restantes?</a:t>
            </a:r>
            <a:endParaRPr lang="en-US" sz="1100" b="0" strike="noStrike" spc="-1">
              <a:latin typeface="Arial"/>
            </a:endParaRPr>
          </a:p>
          <a:p>
            <a:pPr marL="216000" indent="-215640">
              <a:lnSpc>
                <a:spcPct val="100000"/>
              </a:lnSpc>
            </a:pPr>
            <a:r>
              <a:rPr lang="en-US" sz="1100" b="0" strike="noStrike" spc="-1">
                <a:solidFill>
                  <a:srgbClr val="0B5394"/>
                </a:solidFill>
                <a:latin typeface="Arial"/>
              </a:rPr>
              <a:t>¿Ofrecen avances revolucionarios, o avances incrementales?</a:t>
            </a: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solidFill>
                  <a:srgbClr val="0B5394"/>
                </a:solidFill>
                <a:latin typeface="Arial"/>
              </a:rPr>
              <a:t>Uno de los desarrollos recientes más promocionados es Ada, un lenguaje de alto nivel de uso general de</a:t>
            </a:r>
            <a:endParaRPr lang="en-US" sz="1100" b="0" strike="noStrike" spc="-1">
              <a:latin typeface="Arial"/>
            </a:endParaRPr>
          </a:p>
          <a:p>
            <a:pPr marL="216000" indent="-215640">
              <a:lnSpc>
                <a:spcPct val="100000"/>
              </a:lnSpc>
            </a:pPr>
            <a:r>
              <a:rPr lang="en-US" sz="1100" b="0" strike="noStrike" spc="-1">
                <a:solidFill>
                  <a:srgbClr val="0B5394"/>
                </a:solidFill>
                <a:latin typeface="Arial"/>
              </a:rPr>
              <a:t>los años ochenta. Ada no sólo refleja mejoras evolutivas en conceptos de lenguajes, sino que de hecho</a:t>
            </a:r>
            <a:endParaRPr lang="en-US" sz="1100" b="0" strike="noStrike" spc="-1">
              <a:latin typeface="Arial"/>
            </a:endParaRPr>
          </a:p>
          <a:p>
            <a:pPr marL="216000" indent="-215640">
              <a:lnSpc>
                <a:spcPct val="100000"/>
              </a:lnSpc>
            </a:pPr>
            <a:r>
              <a:rPr lang="en-US" sz="1100" b="0" strike="noStrike" spc="-1">
                <a:solidFill>
                  <a:srgbClr val="0B5394"/>
                </a:solidFill>
                <a:latin typeface="Arial"/>
              </a:rPr>
              <a:t>incluye elementos que incentivan el diseño moderno y la modularización. Entonces, mas alla del lenguaje en si, lo mas importante es Tal vez la filosofía de Ada es</a:t>
            </a:r>
            <a:endParaRPr lang="en-US" sz="1100" b="0" strike="noStrike" spc="-1">
              <a:latin typeface="Arial"/>
            </a:endParaRPr>
          </a:p>
          <a:p>
            <a:pPr marL="216000" indent="-215640">
              <a:lnSpc>
                <a:spcPct val="100000"/>
              </a:lnSpc>
            </a:pPr>
            <a:r>
              <a:rPr lang="en-US" sz="1100" b="0" strike="noStrike" spc="-1">
                <a:solidFill>
                  <a:srgbClr val="0B5394"/>
                </a:solidFill>
                <a:latin typeface="Arial"/>
              </a:rPr>
              <a:t>más avanzada que el lenguaje Ada, porque es la filosofía de la modularización, de los tipos abstractos</a:t>
            </a:r>
            <a:endParaRPr lang="en-US" sz="1100" b="0" strike="noStrike" spc="-1">
              <a:latin typeface="Arial"/>
            </a:endParaRPr>
          </a:p>
          <a:p>
            <a:pPr marL="216000" indent="-215640">
              <a:lnSpc>
                <a:spcPct val="100000"/>
              </a:lnSpc>
            </a:pPr>
            <a:r>
              <a:rPr lang="en-US" sz="1100" b="0" strike="noStrike" spc="-1">
                <a:solidFill>
                  <a:srgbClr val="0B5394"/>
                </a:solidFill>
                <a:latin typeface="Arial"/>
              </a:rPr>
              <a:t>de datos, de la estructuración jerárquica. Ada es excesivamente rico, como resultado natural del</a:t>
            </a:r>
            <a:endParaRPr lang="en-US" sz="1100" b="0" strike="noStrike" spc="-1">
              <a:latin typeface="Arial"/>
            </a:endParaRPr>
          </a:p>
          <a:p>
            <a:pPr marL="216000" indent="-215640">
              <a:lnSpc>
                <a:spcPct val="100000"/>
              </a:lnSpc>
            </a:pPr>
            <a:r>
              <a:rPr lang="en-US" sz="1100" b="0" strike="noStrike" spc="-1">
                <a:solidFill>
                  <a:srgbClr val="0B5394"/>
                </a:solidFill>
                <a:latin typeface="Arial"/>
              </a:rPr>
              <a:t>proceso por el que se determinaron los requerimientos de su diseño. Esto no es terrible, porque el uso de</a:t>
            </a:r>
            <a:endParaRPr lang="en-US" sz="1100" b="0" strike="noStrike" spc="-1">
              <a:latin typeface="Arial"/>
            </a:endParaRPr>
          </a:p>
          <a:p>
            <a:pPr marL="216000" indent="-215640">
              <a:lnSpc>
                <a:spcPct val="100000"/>
              </a:lnSpc>
            </a:pPr>
            <a:r>
              <a:rPr lang="en-US" sz="1100" b="0" strike="noStrike" spc="-1">
                <a:solidFill>
                  <a:srgbClr val="0B5394"/>
                </a:solidFill>
                <a:latin typeface="Arial"/>
              </a:rPr>
              <a:t>subconjuntos puede resolver el problema de aprendizaje, y los avances en hardware no darán MIPS</a:t>
            </a:r>
            <a:endParaRPr lang="en-US" sz="1100" b="0" strike="noStrike" spc="-1">
              <a:latin typeface="Arial"/>
            </a:endParaRPr>
          </a:p>
          <a:p>
            <a:pPr marL="216000" indent="-215640">
              <a:lnSpc>
                <a:spcPct val="100000"/>
              </a:lnSpc>
            </a:pPr>
            <a:r>
              <a:rPr lang="en-US" sz="1100" b="0" strike="noStrike" spc="-1">
                <a:solidFill>
                  <a:srgbClr val="0B5394"/>
                </a:solidFill>
                <a:latin typeface="Arial"/>
              </a:rPr>
              <a:t>baratos para pagar los costos de compilación. El avance de la estructuración del software es de hecho</a:t>
            </a:r>
            <a:endParaRPr lang="en-US" sz="1100" b="0" strike="noStrike" spc="-1">
              <a:latin typeface="Arial"/>
            </a:endParaRPr>
          </a:p>
          <a:p>
            <a:pPr marL="216000" indent="-215640">
              <a:lnSpc>
                <a:spcPct val="100000"/>
              </a:lnSpc>
            </a:pPr>
            <a:r>
              <a:rPr lang="en-US" sz="1100" b="0" strike="noStrike" spc="-1">
                <a:solidFill>
                  <a:srgbClr val="0B5394"/>
                </a:solidFill>
                <a:latin typeface="Arial"/>
              </a:rPr>
              <a:t>un excelente uso de los MIPS que nuestros dólares pueden comprar. Los sistemas operativos, altamente</a:t>
            </a:r>
            <a:endParaRPr lang="en-US" sz="1100" b="0" strike="noStrike" spc="-1">
              <a:latin typeface="Arial"/>
            </a:endParaRPr>
          </a:p>
          <a:p>
            <a:pPr marL="216000" indent="-215640">
              <a:lnSpc>
                <a:spcPct val="100000"/>
              </a:lnSpc>
            </a:pPr>
            <a:r>
              <a:rPr lang="en-US" sz="1100" b="0" strike="noStrike" spc="-1">
                <a:solidFill>
                  <a:srgbClr val="0B5394"/>
                </a:solidFill>
                <a:latin typeface="Arial"/>
              </a:rPr>
              <a:t>criticados en los sesenta por su costo en memoria y ciclos de procesador, han demostrado ser una</a:t>
            </a:r>
            <a:endParaRPr lang="en-US" sz="1100" b="0" strike="noStrike" spc="-1">
              <a:latin typeface="Arial"/>
            </a:endParaRPr>
          </a:p>
          <a:p>
            <a:pPr marL="216000" indent="-215640">
              <a:lnSpc>
                <a:spcPct val="100000"/>
              </a:lnSpc>
            </a:pPr>
            <a:r>
              <a:rPr lang="en-US" sz="1100" b="0" strike="noStrike" spc="-1">
                <a:solidFill>
                  <a:srgbClr val="0B5394"/>
                </a:solidFill>
                <a:latin typeface="Arial"/>
              </a:rPr>
              <a:t>excelente manera de usar algunos de los ciclos y bytes baratos[1].</a:t>
            </a:r>
            <a:endParaRPr lang="en-US" sz="1100" b="0" strike="noStrike" spc="-1">
              <a:latin typeface="Arial"/>
            </a:endParaRPr>
          </a:p>
          <a:p>
            <a:pPr marL="216000" indent="-215640">
              <a:lnSpc>
                <a:spcPct val="100000"/>
              </a:lnSpc>
            </a:pPr>
            <a:r>
              <a:rPr lang="en-US" sz="1100" b="0" strike="noStrike" spc="-1">
                <a:solidFill>
                  <a:srgbClr val="0B5394"/>
                </a:solidFill>
                <a:latin typeface="Arial"/>
              </a:rPr>
              <a:t>Sin embargo, Ada no demostrará ser la bala de plata que puede matar al monstruo de la</a:t>
            </a:r>
            <a:endParaRPr lang="en-US" sz="1100" b="0" strike="noStrike" spc="-1">
              <a:latin typeface="Arial"/>
            </a:endParaRPr>
          </a:p>
          <a:p>
            <a:pPr marL="216000" indent="-215640">
              <a:lnSpc>
                <a:spcPct val="100000"/>
              </a:lnSpc>
            </a:pPr>
            <a:r>
              <a:rPr lang="en-US" sz="1100" b="0" strike="noStrike" spc="-1">
                <a:solidFill>
                  <a:srgbClr val="0B5394"/>
                </a:solidFill>
                <a:latin typeface="Arial"/>
              </a:rPr>
              <a:t>productividad de software. Es, después de todo, un lenguaje de alto nivel más, y la mayor rentabilidad</a:t>
            </a:r>
            <a:endParaRPr lang="en-US" sz="1100" b="0" strike="noStrike" spc="-1">
              <a:latin typeface="Arial"/>
            </a:endParaRPr>
          </a:p>
          <a:p>
            <a:pPr marL="216000" indent="-215640">
              <a:lnSpc>
                <a:spcPct val="100000"/>
              </a:lnSpc>
            </a:pPr>
            <a:r>
              <a:rPr lang="en-US" sz="1100" b="0" strike="noStrike" spc="-1">
                <a:solidFill>
                  <a:srgbClr val="0B5394"/>
                </a:solidFill>
                <a:latin typeface="Arial"/>
              </a:rPr>
              <a:t>de estos lenguajes viene de la primera transición: la transición desde las complejidades accidentales de</a:t>
            </a:r>
            <a:endParaRPr lang="en-US" sz="1100" b="0" strike="noStrike" spc="-1">
              <a:latin typeface="Arial"/>
            </a:endParaRPr>
          </a:p>
          <a:p>
            <a:pPr marL="216000" indent="-215640">
              <a:lnSpc>
                <a:spcPct val="100000"/>
              </a:lnSpc>
            </a:pPr>
            <a:r>
              <a:rPr lang="en-US" sz="1100" b="0" strike="noStrike" spc="-1">
                <a:solidFill>
                  <a:srgbClr val="0B5394"/>
                </a:solidFill>
                <a:latin typeface="Arial"/>
              </a:rPr>
              <a:t>la máquina hacia el planteamiento más abstracto de soluciones paso a paso. Una vez que estos</a:t>
            </a:r>
            <a:endParaRPr lang="en-US" sz="1100" b="0" strike="noStrike" spc="-1">
              <a:latin typeface="Arial"/>
            </a:endParaRPr>
          </a:p>
          <a:p>
            <a:pPr marL="216000" indent="-215640">
              <a:lnSpc>
                <a:spcPct val="100000"/>
              </a:lnSpc>
            </a:pPr>
            <a:r>
              <a:rPr lang="en-US" sz="1100" b="0" strike="noStrike" spc="-1">
                <a:solidFill>
                  <a:srgbClr val="0B5394"/>
                </a:solidFill>
                <a:latin typeface="Arial"/>
              </a:rPr>
              <a:t>accidentes se han removido, los restantes serán más pequeños, y la rentabilidad de su remoción</a:t>
            </a:r>
            <a:endParaRPr lang="en-US" sz="1100" b="0" strike="noStrike" spc="-1">
              <a:latin typeface="Arial"/>
            </a:endParaRPr>
          </a:p>
          <a:p>
            <a:pPr marL="216000" indent="-215640">
              <a:lnSpc>
                <a:spcPct val="100000"/>
              </a:lnSpc>
            </a:pPr>
            <a:r>
              <a:rPr lang="en-US" sz="1100" b="0" strike="noStrike" spc="-1">
                <a:solidFill>
                  <a:srgbClr val="0B5394"/>
                </a:solidFill>
                <a:latin typeface="Arial"/>
              </a:rPr>
              <a:t>ciertamente será menor.</a:t>
            </a:r>
            <a:endParaRPr lang="en-US" sz="1100" b="0" strike="noStrike" spc="-1">
              <a:latin typeface="Arial"/>
            </a:endParaRPr>
          </a:p>
          <a:p>
            <a:pPr marL="216000" indent="-215640">
              <a:lnSpc>
                <a:spcPct val="100000"/>
              </a:lnSpc>
            </a:pPr>
            <a:r>
              <a:rPr lang="en-US" sz="1100" b="0" strike="noStrike" spc="-1">
                <a:solidFill>
                  <a:srgbClr val="0B5394"/>
                </a:solidFill>
                <a:latin typeface="Arial"/>
              </a:rPr>
              <a:t>Yo pronostico que de aquí a una década, cuando se evalúe la efectividad de Ada, se verá que ha</a:t>
            </a:r>
            <a:endParaRPr lang="en-US" sz="1100" b="0" strike="noStrike" spc="-1">
              <a:latin typeface="Arial"/>
            </a:endParaRPr>
          </a:p>
          <a:p>
            <a:pPr marL="216000" indent="-215640">
              <a:lnSpc>
                <a:spcPct val="100000"/>
              </a:lnSpc>
            </a:pPr>
            <a:r>
              <a:rPr lang="en-US" sz="1100" b="0" strike="noStrike" spc="-1">
                <a:solidFill>
                  <a:srgbClr val="0B5394"/>
                </a:solidFill>
                <a:latin typeface="Arial"/>
              </a:rPr>
              <a:t>hecho una diferencia sustancial, pero no debido a ningún atributo del lenguaje en particular, ni</a:t>
            </a:r>
            <a:endParaRPr lang="en-US" sz="1100" b="0" strike="noStrike" spc="-1">
              <a:latin typeface="Arial"/>
            </a:endParaRPr>
          </a:p>
          <a:p>
            <a:pPr marL="216000" indent="-215640">
              <a:lnSpc>
                <a:spcPct val="100000"/>
              </a:lnSpc>
            </a:pPr>
            <a:r>
              <a:rPr lang="en-US" sz="1100" b="0" strike="noStrike" spc="-1">
                <a:solidFill>
                  <a:srgbClr val="0B5394"/>
                </a:solidFill>
                <a:latin typeface="Arial"/>
              </a:rPr>
              <a:t>siquiera debido a todos ellos combinados. Tampoco los nuevos ambientes de Ada probarán ser la</a:t>
            </a:r>
            <a:endParaRPr lang="en-US" sz="1100" b="0" strike="noStrike" spc="-1">
              <a:latin typeface="Arial"/>
            </a:endParaRPr>
          </a:p>
          <a:p>
            <a:pPr marL="216000" indent="-215640">
              <a:lnSpc>
                <a:spcPct val="100000"/>
              </a:lnSpc>
            </a:pPr>
            <a:r>
              <a:rPr lang="en-US" sz="1100" b="0" strike="noStrike" spc="-1">
                <a:solidFill>
                  <a:srgbClr val="0B5394"/>
                </a:solidFill>
                <a:latin typeface="Arial"/>
              </a:rPr>
              <a:t>causa de las mejoras. La mayor contribución de Ada será que el cambio a Ada habrá ocasionado la</a:t>
            </a:r>
            <a:endParaRPr lang="en-US" sz="1100" b="0" strike="noStrike" spc="-1">
              <a:latin typeface="Arial"/>
            </a:endParaRPr>
          </a:p>
          <a:p>
            <a:pPr marL="216000" indent="-215640">
              <a:lnSpc>
                <a:spcPct val="100000"/>
              </a:lnSpc>
            </a:pPr>
            <a:r>
              <a:rPr lang="en-US" sz="1100" b="0" strike="noStrike" spc="-1">
                <a:solidFill>
                  <a:srgbClr val="0B5394"/>
                </a:solidFill>
                <a:latin typeface="Arial"/>
              </a:rPr>
              <a:t>capacitación de los programadores en técnicas modernas de diseño de software.</a:t>
            </a: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87158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3" name="PlaceHolder 1"/>
          <p:cNvSpPr>
            <a:spLocks noGrp="1" noRot="1" noChangeAspect="1"/>
          </p:cNvSpPr>
          <p:nvPr>
            <p:ph type="sldImg"/>
          </p:nvPr>
        </p:nvSpPr>
        <p:spPr>
          <a:xfrm>
            <a:off x="381240" y="685800"/>
            <a:ext cx="6094800" cy="3427920"/>
          </a:xfrm>
          <a:prstGeom prst="rect">
            <a:avLst/>
          </a:prstGeom>
        </p:spPr>
      </p:sp>
      <p:sp>
        <p:nvSpPr>
          <p:cNvPr id="474"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Respecto a la programación orientada a los objetos. </a:t>
            </a:r>
          </a:p>
          <a:p>
            <a:pPr marL="216000" indent="-215640">
              <a:lnSpc>
                <a:spcPct val="100000"/>
              </a:lnSpc>
            </a:pPr>
            <a:r>
              <a:rPr lang="en-US" sz="1100" b="0" strike="noStrike" spc="-1">
                <a:latin typeface="Arial"/>
              </a:rPr>
              <a:t>El autor, comparte el pensamiento de tener mas espezanza sobre la poo que sobre cualquier otra tecnologia de moda . Ya que se basa en la distinción de tipos abstractos de datos y tipos jerarquicos. …… pero, como la complejidad del diseño es esencial y la poo no ataca eso. Solo nos dara una ganancia si toda la especificacion de estos tipos es nueve décimos del diseño de un programa.</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Muchos estudiantes del arte tienen más esperanza en la</a:t>
            </a:r>
          </a:p>
          <a:p>
            <a:pPr marL="216000" indent="-215640">
              <a:lnSpc>
                <a:spcPct val="100000"/>
              </a:lnSpc>
            </a:pPr>
            <a:r>
              <a:rPr lang="en-US" sz="1100" b="0" strike="noStrike" spc="-1">
                <a:latin typeface="Arial"/>
              </a:rPr>
              <a:t>programación orientada a los objetos que en cualquiera de las otras modas tecnológicas del día [2]. Yo</a:t>
            </a:r>
          </a:p>
          <a:p>
            <a:pPr marL="216000" indent="-215640">
              <a:lnSpc>
                <a:spcPct val="100000"/>
              </a:lnSpc>
            </a:pPr>
            <a:r>
              <a:rPr lang="en-US" sz="1100" b="0" strike="noStrike" spc="-1">
                <a:latin typeface="Arial"/>
              </a:rPr>
              <a:t>soy uno de ellos. Mark Sherman del Dartmouth College indica a través de la red de noticias CSnet que</a:t>
            </a:r>
          </a:p>
          <a:p>
            <a:pPr marL="216000" indent="-215640">
              <a:lnSpc>
                <a:spcPct val="100000"/>
              </a:lnSpc>
            </a:pPr>
            <a:r>
              <a:rPr lang="en-US" sz="1100" b="0" strike="noStrike" spc="-1">
                <a:latin typeface="Arial"/>
              </a:rPr>
              <a:t>uno debe distinguir dos ideas distintas que se identifican con ese nombre: tipos abstractos de datos y</a:t>
            </a:r>
          </a:p>
          <a:p>
            <a:pPr marL="216000" indent="-215640">
              <a:lnSpc>
                <a:spcPct val="100000"/>
              </a:lnSpc>
            </a:pPr>
            <a:r>
              <a:rPr lang="en-US" sz="1100" b="0" strike="noStrike" spc="-1">
                <a:latin typeface="Arial"/>
              </a:rPr>
              <a:t>tipos jerárquicos. El concepto de tipo abstracto de datos es que el tipo de un objeto debe ser definido</a:t>
            </a:r>
          </a:p>
          <a:p>
            <a:pPr marL="216000" indent="-215640">
              <a:lnSpc>
                <a:spcPct val="100000"/>
              </a:lnSpc>
            </a:pPr>
            <a:r>
              <a:rPr lang="en-US" sz="1100" b="0" strike="noStrike" spc="-1">
                <a:latin typeface="Arial"/>
              </a:rPr>
              <a:t>por un nombre, un conjunto de valores y un conjunto de operaciones, en lugar de su estructura de</a:t>
            </a:r>
          </a:p>
          <a:p>
            <a:pPr marL="216000" indent="-215640">
              <a:lnSpc>
                <a:spcPct val="100000"/>
              </a:lnSpc>
            </a:pPr>
            <a:r>
              <a:rPr lang="en-US" sz="1100" b="0" strike="noStrike" spc="-1">
                <a:latin typeface="Arial"/>
              </a:rPr>
              <a:t>almacenamiento la cual debe ocultarse. Ejemplos de esto son los paquetes de Ada (con tipos privados)</a:t>
            </a:r>
          </a:p>
          <a:p>
            <a:pPr marL="216000" indent="-215640">
              <a:lnSpc>
                <a:spcPct val="100000"/>
              </a:lnSpc>
            </a:pPr>
            <a:r>
              <a:rPr lang="en-US" sz="1100" b="0" strike="noStrike" spc="-1">
                <a:latin typeface="Arial"/>
              </a:rPr>
              <a:t>y los módulos de Modula.</a:t>
            </a:r>
          </a:p>
          <a:p>
            <a:pPr marL="216000" indent="-215640">
              <a:lnSpc>
                <a:spcPct val="100000"/>
              </a:lnSpc>
            </a:pPr>
            <a:r>
              <a:rPr lang="en-US" sz="1100" b="0" strike="noStrike" spc="-1">
                <a:latin typeface="Arial"/>
              </a:rPr>
              <a:t>Los tipos jerárquicos, como las clases de Simula-7, permiten definir interfaces generales que pueden ser</a:t>
            </a:r>
          </a:p>
          <a:p>
            <a:pPr marL="216000" indent="-215640">
              <a:lnSpc>
                <a:spcPct val="100000"/>
              </a:lnSpc>
            </a:pPr>
            <a:r>
              <a:rPr lang="en-US" sz="1100" b="0" strike="noStrike" spc="-1">
                <a:latin typeface="Arial"/>
              </a:rPr>
              <a:t>refinadas creando tipos subordinados. Estos dos conceptos son ortogonales —uno puede tener</a:t>
            </a:r>
          </a:p>
          <a:p>
            <a:pPr marL="216000" indent="-215640">
              <a:lnSpc>
                <a:spcPct val="100000"/>
              </a:lnSpc>
            </a:pPr>
            <a:r>
              <a:rPr lang="en-US" sz="1100" b="0" strike="noStrike" spc="-1">
                <a:latin typeface="Arial"/>
              </a:rPr>
              <a:t>jerarquías sin ocultación y ocultación sin jerarquías—. Ambos conceptos representan avances reales en</a:t>
            </a:r>
          </a:p>
          <a:p>
            <a:pPr marL="216000" indent="-215640">
              <a:lnSpc>
                <a:spcPct val="100000"/>
              </a:lnSpc>
            </a:pPr>
            <a:r>
              <a:rPr lang="en-US" sz="1100" b="0" strike="noStrike" spc="-1">
                <a:latin typeface="Arial"/>
              </a:rPr>
              <a:t>el arte de la construcción de software.</a:t>
            </a:r>
          </a:p>
          <a:p>
            <a:pPr marL="216000" indent="-215640">
              <a:lnSpc>
                <a:spcPct val="100000"/>
              </a:lnSpc>
            </a:pPr>
            <a:r>
              <a:rPr lang="en-US" sz="1100" b="0" strike="noStrike" spc="-1">
                <a:latin typeface="Arial"/>
              </a:rPr>
              <a:t>Cada uno remueve otra dificultad accidental más, permitiendo al diseñador expresar la esencia del</a:t>
            </a:r>
          </a:p>
          <a:p>
            <a:pPr marL="216000" indent="-215640">
              <a:lnSpc>
                <a:spcPct val="100000"/>
              </a:lnSpc>
            </a:pPr>
            <a:r>
              <a:rPr lang="en-US" sz="1100" b="0" strike="noStrike" spc="-1">
                <a:latin typeface="Arial"/>
              </a:rPr>
              <a:t>diseño sin tener que expresar gran cantidad de material sintáctico que no agrega información. Tanto</a:t>
            </a:r>
          </a:p>
          <a:p>
            <a:pPr marL="216000" indent="-215640">
              <a:lnSpc>
                <a:spcPct val="100000"/>
              </a:lnSpc>
            </a:pPr>
            <a:r>
              <a:rPr lang="en-US" sz="1100" b="0" strike="noStrike" spc="-1">
                <a:latin typeface="Arial"/>
              </a:rPr>
              <a:t>para los tipos abstractos como para los tipos jerárquicos, el resultado es remover una dificultad</a:t>
            </a:r>
          </a:p>
          <a:p>
            <a:pPr marL="216000" indent="-215640">
              <a:lnSpc>
                <a:spcPct val="100000"/>
              </a:lnSpc>
            </a:pPr>
            <a:r>
              <a:rPr lang="en-US" sz="1100" b="0" strike="noStrike" spc="-1">
                <a:latin typeface="Arial"/>
              </a:rPr>
              <a:t>accidental de alto nivel y permitir una expresión del diseño de alto nivel.</a:t>
            </a:r>
          </a:p>
          <a:p>
            <a:pPr marL="216000" indent="-215640">
              <a:lnSpc>
                <a:spcPct val="100000"/>
              </a:lnSpc>
            </a:pPr>
            <a:r>
              <a:rPr lang="en-US" sz="1100" b="0" strike="noStrike" spc="-1">
                <a:latin typeface="Arial"/>
              </a:rPr>
              <a:t>Sin embargo, estos avances no pueden hacer más que remover todas las dificultades accidentales en la</a:t>
            </a:r>
          </a:p>
          <a:p>
            <a:pPr marL="216000" indent="-215640">
              <a:lnSpc>
                <a:spcPct val="100000"/>
              </a:lnSpc>
            </a:pPr>
            <a:r>
              <a:rPr lang="en-US" sz="1100" b="0" strike="noStrike" spc="-1">
                <a:latin typeface="Arial"/>
              </a:rPr>
              <a:t>expresión del diseño. La complejidad del diseño mismo es esencial, y estos ataques no cambian eso. La</a:t>
            </a:r>
          </a:p>
          <a:p>
            <a:pPr marL="216000" indent="-215640">
              <a:lnSpc>
                <a:spcPct val="100000"/>
              </a:lnSpc>
            </a:pPr>
            <a:r>
              <a:rPr lang="en-US" sz="1100" b="0" strike="noStrike" spc="-1">
                <a:latin typeface="Arial"/>
              </a:rPr>
              <a:t>programación orientada a objetos sólo puede producir ganancias de un Orden de magnitud si el lastre</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de especificación de tipos que hay aún en nuestro lenguaje de programación es nueve décimos del</a:t>
            </a:r>
          </a:p>
          <a:p>
            <a:pPr marL="216000" indent="-215640">
              <a:lnSpc>
                <a:spcPct val="100000"/>
              </a:lnSpc>
            </a:pPr>
            <a:r>
              <a:rPr lang="en-US" sz="1100" b="0" strike="noStrike" spc="-1">
                <a:latin typeface="Arial"/>
              </a:rPr>
              <a:t>trabajo de diseño de un programa. Yo lo dudo.</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22516356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PlaceHolder 1"/>
          <p:cNvSpPr>
            <a:spLocks noGrp="1" noRot="1" noChangeAspect="1"/>
          </p:cNvSpPr>
          <p:nvPr>
            <p:ph type="sldImg"/>
          </p:nvPr>
        </p:nvSpPr>
        <p:spPr>
          <a:xfrm>
            <a:off x="381240" y="685800"/>
            <a:ext cx="6094800" cy="3427920"/>
          </a:xfrm>
          <a:prstGeom prst="rect">
            <a:avLst/>
          </a:prstGeom>
        </p:spPr>
      </p:sp>
      <p:sp>
        <p:nvSpPr>
          <p:cNvPr id="476"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Inteligencia artificial. Si bien Mucha gente espera que los avances en la inteligencia artificial proveerán el</a:t>
            </a:r>
          </a:p>
          <a:p>
            <a:pPr marL="216000" indent="-215640">
              <a:lnSpc>
                <a:spcPct val="100000"/>
              </a:lnSpc>
            </a:pPr>
            <a:r>
              <a:rPr lang="en-US" sz="1100" b="0" strike="noStrike" spc="-1">
                <a:latin typeface="Arial"/>
              </a:rPr>
              <a:t>cambio revolucionario sobre la productividad y la calidad del software, el autor está en desacuerdo,</a:t>
            </a:r>
          </a:p>
          <a:p>
            <a:pPr marL="216000" indent="-215640">
              <a:lnSpc>
                <a:spcPct val="100000"/>
              </a:lnSpc>
            </a:pPr>
            <a:r>
              <a:rPr lang="en-US" sz="1100" b="0" strike="noStrike" spc="-1">
                <a:latin typeface="Arial"/>
              </a:rPr>
              <a:t>ya que citando una definicion que dice: “la ia resuelve problemas que resolvia la inteligencia humana.”</a:t>
            </a:r>
          </a:p>
          <a:p>
            <a:pPr marL="216000" indent="-215640">
              <a:lnSpc>
                <a:spcPct val="100000"/>
              </a:lnSpc>
            </a:pPr>
            <a:r>
              <a:rPr lang="en-US" sz="1100" b="0" strike="noStrike" spc="-1">
                <a:latin typeface="Arial"/>
              </a:rPr>
              <a:t>El concluye: no sabe como por ej “el reconocimiento por img” ayudara a la programacion. Ademas, una vez que entendemos el problema,y podemos resolverlo, ya no es mas inteligencia artificial</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 [3]. Yo no. Para ver por qué, debemos diseccionar qué se entiende por “inteligencia artificial”.</a:t>
            </a:r>
          </a:p>
          <a:p>
            <a:pPr marL="216000" indent="-215640">
              <a:lnSpc>
                <a:spcPct val="100000"/>
              </a:lnSpc>
            </a:pPr>
            <a:r>
              <a:rPr lang="en-US" sz="1100" b="0" strike="noStrike" spc="-1">
                <a:latin typeface="Arial"/>
              </a:rPr>
              <a:t>D. L. Parnas ha clarificado el caos terminológico [4]:</a:t>
            </a:r>
          </a:p>
          <a:p>
            <a:pPr marL="216000" indent="-215640">
              <a:lnSpc>
                <a:spcPct val="100000"/>
              </a:lnSpc>
            </a:pPr>
            <a:r>
              <a:rPr lang="en-US" sz="1100" b="0" strike="noStrike" spc="-1">
                <a:latin typeface="Arial"/>
              </a:rPr>
              <a:t>Hay dos definiciones bien distintas de la inteligencia artificial en uso común. IA-1: El uso</a:t>
            </a:r>
          </a:p>
          <a:p>
            <a:pPr marL="216000" indent="-215640">
              <a:lnSpc>
                <a:spcPct val="100000"/>
              </a:lnSpc>
            </a:pPr>
            <a:r>
              <a:rPr lang="en-US" sz="1100" b="0" strike="noStrike" spc="-1">
                <a:latin typeface="Arial"/>
              </a:rPr>
              <a:t>de computadores para resolver problemas que antes sólo se podían resolver usando</a:t>
            </a:r>
          </a:p>
          <a:p>
            <a:pPr marL="216000" indent="-215640">
              <a:lnSpc>
                <a:spcPct val="100000"/>
              </a:lnSpc>
            </a:pPr>
            <a:r>
              <a:rPr lang="en-US" sz="1100" b="0" strike="noStrike" spc="-1">
                <a:latin typeface="Arial"/>
              </a:rPr>
              <a:t>inteligencia humana. IA-2: El uso de un conjunto específico de técnicas de programación</a:t>
            </a:r>
          </a:p>
          <a:p>
            <a:pPr marL="216000" indent="-215640">
              <a:lnSpc>
                <a:spcPct val="100000"/>
              </a:lnSpc>
            </a:pPr>
            <a:r>
              <a:rPr lang="en-US" sz="1100" b="0" strike="noStrike" spc="-1">
                <a:latin typeface="Arial"/>
              </a:rPr>
              <a:t>conocido como heurísticas o programación basada en reglas. En este enfoque estudian a</a:t>
            </a:r>
          </a:p>
          <a:p>
            <a:pPr marL="216000" indent="-215640">
              <a:lnSpc>
                <a:spcPct val="100000"/>
              </a:lnSpc>
            </a:pPr>
            <a:r>
              <a:rPr lang="en-US" sz="1100" b="0" strike="noStrike" spc="-1">
                <a:latin typeface="Arial"/>
              </a:rPr>
              <a:t>los humanos expertos para determinarse qué heurística o reglas utilizan en solucionar</a:t>
            </a:r>
          </a:p>
          <a:p>
            <a:pPr marL="216000" indent="-215640">
              <a:lnSpc>
                <a:spcPct val="100000"/>
              </a:lnSpc>
            </a:pPr>
            <a:r>
              <a:rPr lang="en-US" sz="1100" b="0" strike="noStrike" spc="-1">
                <a:latin typeface="Arial"/>
              </a:rPr>
              <a:t>problemas... El programa se diseña para resolver un problema como lo hacen los</a:t>
            </a:r>
          </a:p>
          <a:p>
            <a:pPr marL="216000" indent="-215640">
              <a:lnSpc>
                <a:spcPct val="100000"/>
              </a:lnSpc>
            </a:pPr>
            <a:r>
              <a:rPr lang="en-US" sz="1100" b="0" strike="noStrike" spc="-1">
                <a:latin typeface="Arial"/>
              </a:rPr>
              <a:t>humanos.</a:t>
            </a:r>
          </a:p>
          <a:p>
            <a:pPr marL="216000" indent="-215640">
              <a:lnSpc>
                <a:spcPct val="100000"/>
              </a:lnSpc>
            </a:pPr>
            <a:r>
              <a:rPr lang="en-US" sz="1100" b="0" strike="noStrike" spc="-1">
                <a:latin typeface="Arial"/>
              </a:rPr>
              <a:t>La primera definición tiene un significado movedizo... Algo puede calzar en la definición</a:t>
            </a:r>
          </a:p>
          <a:p>
            <a:pPr marL="216000" indent="-215640">
              <a:lnSpc>
                <a:spcPct val="100000"/>
              </a:lnSpc>
            </a:pPr>
            <a:r>
              <a:rPr lang="en-US" sz="1100" b="0" strike="noStrike" spc="-1">
                <a:latin typeface="Arial"/>
              </a:rPr>
              <a:t>IA-1 hoy día, pero una vez que vemos como funciona el programa y entendemos el</a:t>
            </a:r>
          </a:p>
          <a:p>
            <a:pPr marL="216000" indent="-215640">
              <a:lnSpc>
                <a:spcPct val="100000"/>
              </a:lnSpc>
            </a:pPr>
            <a:r>
              <a:rPr lang="en-US" sz="1100" b="0" strike="noStrike" spc="-1">
                <a:latin typeface="Arial"/>
              </a:rPr>
              <a:t>problema, pensamos que ya no es más inteligencia artificial... Desgraciadamente, yo no</a:t>
            </a:r>
          </a:p>
          <a:p>
            <a:pPr marL="216000" indent="-215640">
              <a:lnSpc>
                <a:spcPct val="100000"/>
              </a:lnSpc>
            </a:pPr>
            <a:r>
              <a:rPr lang="en-US" sz="1100" b="0" strike="noStrike" spc="-1">
                <a:latin typeface="Arial"/>
              </a:rPr>
              <a:t>puedo identificar una tecnología que sea propia de este campo... La mayoría del trabajo</a:t>
            </a:r>
          </a:p>
          <a:p>
            <a:pPr marL="216000" indent="-215640">
              <a:lnSpc>
                <a:spcPct val="100000"/>
              </a:lnSpc>
            </a:pPr>
            <a:r>
              <a:rPr lang="en-US" sz="1100" b="0" strike="noStrike" spc="-1">
                <a:latin typeface="Arial"/>
              </a:rPr>
              <a:t>es específico de cada problema, y se necesita abstracción o creatividad para transferirlo.</a:t>
            </a:r>
          </a:p>
          <a:p>
            <a:pPr marL="216000" indent="-215640">
              <a:lnSpc>
                <a:spcPct val="100000"/>
              </a:lnSpc>
            </a:pPr>
            <a:r>
              <a:rPr lang="en-US" sz="1100" b="0" strike="noStrike" spc="-1">
                <a:latin typeface="Arial"/>
              </a:rPr>
              <a:t>Estoy completamente de acuerdo con esta crítica. Las técnicas usadas para el reconocimiento del</a:t>
            </a:r>
          </a:p>
          <a:p>
            <a:pPr marL="216000" indent="-215640">
              <a:lnSpc>
                <a:spcPct val="100000"/>
              </a:lnSpc>
            </a:pPr>
            <a:r>
              <a:rPr lang="en-US" sz="1100" b="0" strike="noStrike" spc="-1">
                <a:latin typeface="Arial"/>
              </a:rPr>
              <a:t>lenguaje hablado parecen tener poco en común con las usadas para el reconocimiento de imágenes, y</a:t>
            </a:r>
          </a:p>
          <a:p>
            <a:pPr marL="216000" indent="-215640">
              <a:lnSpc>
                <a:spcPct val="100000"/>
              </a:lnSpc>
            </a:pPr>
            <a:r>
              <a:rPr lang="en-US" sz="1100" b="0" strike="noStrike" spc="-1">
                <a:latin typeface="Arial"/>
              </a:rPr>
              <a:t>ambas difieren de las usadas en los sistemas expertos. Me parece difícil ver cómo, por ejemplo, el</a:t>
            </a:r>
          </a:p>
          <a:p>
            <a:pPr marL="216000" indent="-215640">
              <a:lnSpc>
                <a:spcPct val="100000"/>
              </a:lnSpc>
            </a:pPr>
            <a:r>
              <a:rPr lang="en-US" sz="1100" b="0" strike="noStrike" spc="-1">
                <a:latin typeface="Arial"/>
              </a:rPr>
              <a:t>reconocimiento de imágenes hará alguna diferencia apreciable en la práctica de la programación. Lo</a:t>
            </a:r>
          </a:p>
          <a:p>
            <a:pPr marL="216000" indent="-215640">
              <a:lnSpc>
                <a:spcPct val="100000"/>
              </a:lnSpc>
            </a:pPr>
            <a:r>
              <a:rPr lang="en-US" sz="1100" b="0" strike="noStrike" spc="-1">
                <a:latin typeface="Arial"/>
              </a:rPr>
              <a:t>mismo pasa con el reconocimiento del lenguaje hablado. Lo más difícil en la construcción de software</a:t>
            </a:r>
          </a:p>
          <a:p>
            <a:pPr marL="216000" indent="-215640">
              <a:lnSpc>
                <a:spcPct val="100000"/>
              </a:lnSpc>
            </a:pPr>
            <a:r>
              <a:rPr lang="en-US" sz="1100" b="0" strike="noStrike" spc="-1">
                <a:latin typeface="Arial"/>
              </a:rPr>
              <a:t>es decidir lo que uno quiere decir, no decirlo. Ninguna ayuda de expresión puede dar más que</a:t>
            </a:r>
          </a:p>
          <a:p>
            <a:pPr marL="216000" indent="-215640">
              <a:lnSpc>
                <a:spcPct val="100000"/>
              </a:lnSpc>
            </a:pPr>
            <a:r>
              <a:rPr lang="en-US" sz="1100" b="0" strike="noStrike" spc="-1">
                <a:latin typeface="Arial"/>
              </a:rPr>
              <a:t>ganancias marginales.</a:t>
            </a:r>
          </a:p>
          <a:p>
            <a:pPr marL="216000" indent="-215640">
              <a:lnSpc>
                <a:spcPct val="100000"/>
              </a:lnSpc>
            </a:pPr>
            <a:r>
              <a:rPr lang="en-US" sz="1100" b="0" strike="noStrike" spc="-1">
                <a:latin typeface="Arial"/>
              </a:rPr>
              <a:t>La tecnología de sistemas expertos, IA-2, merece una sección por sí sola.</a:t>
            </a: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1352735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PlaceHolder 1"/>
          <p:cNvSpPr>
            <a:spLocks noGrp="1" noRot="1" noChangeAspect="1"/>
          </p:cNvSpPr>
          <p:nvPr>
            <p:ph type="sldImg"/>
          </p:nvPr>
        </p:nvSpPr>
        <p:spPr>
          <a:xfrm>
            <a:off x="381240" y="685800"/>
            <a:ext cx="6094800" cy="3427920"/>
          </a:xfrm>
          <a:prstGeom prst="rect">
            <a:avLst/>
          </a:prstGeom>
        </p:spPr>
      </p:sp>
      <p:sp>
        <p:nvSpPr>
          <p:cNvPr id="478" name="PlaceHolder 2"/>
          <p:cNvSpPr>
            <a:spLocks noGrp="1"/>
          </p:cNvSpPr>
          <p:nvPr>
            <p:ph type="body"/>
          </p:nvPr>
        </p:nvSpPr>
        <p:spPr>
          <a:xfrm>
            <a:off x="685800" y="4343400"/>
            <a:ext cx="5485320" cy="4113720"/>
          </a:xfrm>
          <a:prstGeom prst="rect">
            <a:avLst/>
          </a:prstGeom>
        </p:spPr>
        <p:txBody>
          <a:bodyPr lIns="0" tIns="91440" rIns="0" bIns="91440"/>
          <a:lstStyle/>
          <a:p>
            <a:pPr marL="216000" indent="-215640">
              <a:lnSpc>
                <a:spcPct val="100000"/>
              </a:lnSpc>
            </a:pPr>
            <a:r>
              <a:rPr lang="en-US" sz="1100" b="0" strike="noStrike" spc="-1">
                <a:latin typeface="Arial"/>
              </a:rPr>
              <a:t>Sistemas expertos. Actualmente, quizás sea el area mas avanzada de la ia.</a:t>
            </a:r>
          </a:p>
          <a:p>
            <a:pPr marL="216000" indent="-215640">
              <a:lnSpc>
                <a:spcPct val="100000"/>
              </a:lnSpc>
            </a:pPr>
            <a:r>
              <a:rPr lang="en-US" sz="1100" b="0" strike="noStrike" spc="-1">
                <a:latin typeface="Arial"/>
              </a:rPr>
              <a:t>como puede ayudar al software? con reglas de interfaz, estrategias de prueba, frecuencia de los tipos de errores, ofreciento ideas para optimizar.. </a:t>
            </a:r>
          </a:p>
          <a:p>
            <a:pPr marL="216000" indent="-215640">
              <a:lnSpc>
                <a:spcPct val="100000"/>
              </a:lnSpc>
            </a:pPr>
            <a:r>
              <a:rPr lang="en-US" sz="1100" b="0" strike="noStrike" spc="-1">
                <a:latin typeface="Arial"/>
              </a:rPr>
              <a:t>Ya que, si se arma una estructura de software con reglas uniformes, puede reducir el trabajo total de generar casos de prueba, ademas ayudaran al mantenimiento y modificaciones futuras.</a:t>
            </a:r>
          </a:p>
          <a:p>
            <a:pPr marL="216000" indent="-215640">
              <a:lnSpc>
                <a:spcPct val="100000"/>
              </a:lnSpc>
            </a:pPr>
            <a:r>
              <a:rPr lang="en-US" sz="1100" b="0" strike="noStrike" spc="-1">
                <a:latin typeface="Arial"/>
              </a:rPr>
              <a:t>El autor concluye que: La contribucion mas poderosa, y a su vez dificil, sera poner la experiencia y sabiduria de los programadores expertos al servicio de los menos experimentados.</a:t>
            </a: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El mayor avance, es la separacion de la complejidad respecto a la aplicacion del programa.</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a:p>
            <a:pPr marL="216000" indent="-215640">
              <a:lnSpc>
                <a:spcPct val="100000"/>
              </a:lnSpc>
            </a:pPr>
            <a:r>
              <a:rPr lang="en-US" sz="1100" b="0" strike="noStrike" spc="-1">
                <a:latin typeface="Arial"/>
              </a:rPr>
              <a:t>La parte más avanzada del arte de la inteligencia artificial, y la más aplicada, es la</a:t>
            </a:r>
          </a:p>
          <a:p>
            <a:pPr marL="216000" indent="-215640">
              <a:lnSpc>
                <a:spcPct val="100000"/>
              </a:lnSpc>
            </a:pPr>
            <a:r>
              <a:rPr lang="en-US" sz="1100" b="0" strike="noStrike" spc="-1">
                <a:latin typeface="Arial"/>
              </a:rPr>
              <a:t>tecnología para construir sistemas expertos. Muchos científicos de software están trabajando duro para</a:t>
            </a:r>
          </a:p>
          <a:p>
            <a:pPr marL="216000" indent="-215640">
              <a:lnSpc>
                <a:spcPct val="100000"/>
              </a:lnSpc>
            </a:pPr>
            <a:r>
              <a:rPr lang="en-US" sz="1100" b="0" strike="noStrike" spc="-1">
                <a:latin typeface="Arial"/>
              </a:rPr>
              <a:t>aplicar esta tecnología a los ambientes de construcción de software [3] [5] ¿Cuál es el concepto y cuáles</a:t>
            </a:r>
          </a:p>
          <a:p>
            <a:pPr marL="216000" indent="-215640">
              <a:lnSpc>
                <a:spcPct val="100000"/>
              </a:lnSpc>
            </a:pPr>
            <a:r>
              <a:rPr lang="en-US" sz="1100" b="0" strike="noStrike" spc="-1">
                <a:latin typeface="Arial"/>
              </a:rPr>
              <a:t>son las expectativas?</a:t>
            </a:r>
          </a:p>
          <a:p>
            <a:pPr marL="216000" indent="-215640">
              <a:lnSpc>
                <a:spcPct val="100000"/>
              </a:lnSpc>
            </a:pPr>
            <a:r>
              <a:rPr lang="en-US" sz="1100" b="0" strike="noStrike" spc="-1">
                <a:latin typeface="Arial"/>
              </a:rPr>
              <a:t>Un sistema experto es un programa que contiene un motor de inferencias generalizada y una base de</a:t>
            </a:r>
          </a:p>
          <a:p>
            <a:pPr marL="216000" indent="-215640">
              <a:lnSpc>
                <a:spcPct val="100000"/>
              </a:lnSpc>
            </a:pPr>
            <a:r>
              <a:rPr lang="en-US" sz="1100" b="0" strike="noStrike" spc="-1">
                <a:latin typeface="Arial"/>
              </a:rPr>
              <a:t>reglas, obtiene datos de entrada y supuestos, explora las inferencias deducibles de la base de reglas,</a:t>
            </a:r>
          </a:p>
          <a:p>
            <a:pPr marL="216000" indent="-215640">
              <a:lnSpc>
                <a:spcPct val="100000"/>
              </a:lnSpc>
            </a:pPr>
            <a:r>
              <a:rPr lang="en-US" sz="1100" b="0" strike="noStrike" spc="-1">
                <a:latin typeface="Arial"/>
              </a:rPr>
              <a:t>entrega conclusiones y consejos, y ofrece explicar sus resultados rehaciendo su razonamiento para el</a:t>
            </a:r>
          </a:p>
          <a:p>
            <a:pPr marL="216000" indent="-215640">
              <a:lnSpc>
                <a:spcPct val="100000"/>
              </a:lnSpc>
            </a:pPr>
            <a:r>
              <a:rPr lang="en-US" sz="1100" b="0" strike="noStrike" spc="-1">
                <a:latin typeface="Arial"/>
              </a:rPr>
              <a:t>usuario. Los motores de inferencia típicamente pueden usar datos y reglas poco precisos o</a:t>
            </a:r>
          </a:p>
          <a:p>
            <a:pPr marL="216000" indent="-215640">
              <a:lnSpc>
                <a:spcPct val="100000"/>
              </a:lnSpc>
            </a:pPr>
            <a:r>
              <a:rPr lang="en-US" sz="1100" b="0" strike="noStrike" spc="-1">
                <a:latin typeface="Arial"/>
              </a:rPr>
              <a:t>probabilísticos, además de la lógica puramente determinista.</a:t>
            </a:r>
          </a:p>
          <a:p>
            <a:pPr marL="216000" indent="-215640">
              <a:lnSpc>
                <a:spcPct val="100000"/>
              </a:lnSpc>
            </a:pPr>
            <a:r>
              <a:rPr lang="en-US" sz="1100" b="0" strike="noStrike" spc="-1">
                <a:latin typeface="Arial"/>
              </a:rPr>
              <a:t>Estos sistemas ofrecen algunas ventajas claras sobre los algoritmos programados para llegar a las</a:t>
            </a:r>
          </a:p>
          <a:p>
            <a:pPr marL="216000" indent="-215640">
              <a:lnSpc>
                <a:spcPct val="100000"/>
              </a:lnSpc>
            </a:pPr>
            <a:r>
              <a:rPr lang="en-US" sz="1100" b="0" strike="noStrike" spc="-1">
                <a:latin typeface="Arial"/>
              </a:rPr>
              <a:t>mismas soluciones de los mismos problemas:</a:t>
            </a:r>
          </a:p>
          <a:p>
            <a:pPr marL="216000" indent="-215640">
              <a:lnSpc>
                <a:spcPct val="100000"/>
              </a:lnSpc>
            </a:pPr>
            <a:r>
              <a:rPr lang="en-US" sz="1100" b="0" strike="noStrike" spc="-1">
                <a:latin typeface="Arial"/>
              </a:rPr>
              <a:t>§ La tecnología de los motores de inferencia se desarrolla independientemente de la aplicación y</a:t>
            </a:r>
          </a:p>
          <a:p>
            <a:pPr marL="216000" indent="-215640">
              <a:lnSpc>
                <a:spcPct val="100000"/>
              </a:lnSpc>
            </a:pPr>
            <a:r>
              <a:rPr lang="en-US" sz="1100" b="0" strike="noStrike" spc="-1">
                <a:latin typeface="Arial"/>
              </a:rPr>
              <a:t>luego es aplicada en muchos casos. De hecho, esta tecnología está bastante avanzada.</a:t>
            </a:r>
          </a:p>
          <a:p>
            <a:pPr marL="216000" indent="-215640">
              <a:lnSpc>
                <a:spcPct val="100000"/>
              </a:lnSpc>
            </a:pPr>
            <a:r>
              <a:rPr lang="en-US" sz="1100" b="0" strike="noStrike" spc="-1">
                <a:latin typeface="Arial"/>
              </a:rPr>
              <a:t>§ Las partes intercambiables particulares a cada aplicación se codifican uniformemente en una base</a:t>
            </a:r>
          </a:p>
          <a:p>
            <a:pPr marL="216000" indent="-215640">
              <a:lnSpc>
                <a:spcPct val="100000"/>
              </a:lnSpc>
            </a:pPr>
            <a:r>
              <a:rPr lang="en-US" sz="1100" b="0" strike="noStrike" spc="-1">
                <a:latin typeface="Arial"/>
              </a:rPr>
              <a:t>de reglas, y se proporcionan herramientas para desarrollar, cambiar, verificar y documentar la base de</a:t>
            </a:r>
          </a:p>
          <a:p>
            <a:pPr marL="216000" indent="-215640">
              <a:lnSpc>
                <a:spcPct val="100000"/>
              </a:lnSpc>
            </a:pPr>
            <a:r>
              <a:rPr lang="en-US" sz="1100" b="0" strike="noStrike" spc="-1">
                <a:latin typeface="Arial"/>
              </a:rPr>
              <a:t>reglas. Esto regulariza una buena parte de la complejidad de la aplicación misma.La contribución más poderosa de los sistemas expertos sin duda será poner la experiencia y sabiduría</a:t>
            </a:r>
          </a:p>
          <a:p>
            <a:pPr marL="216000" indent="-215640">
              <a:lnSpc>
                <a:spcPct val="100000"/>
              </a:lnSpc>
            </a:pPr>
            <a:r>
              <a:rPr lang="en-US" sz="1100" b="0" strike="noStrike" spc="-1">
                <a:latin typeface="Arial"/>
              </a:rPr>
              <a:t>acumulada de los mejores programadores al servicio de los programadores sin experiencia. Esta no es</a:t>
            </a:r>
          </a:p>
          <a:p>
            <a:pPr marL="216000" indent="-215640">
              <a:lnSpc>
                <a:spcPct val="100000"/>
              </a:lnSpc>
            </a:pPr>
            <a:r>
              <a:rPr lang="en-US" sz="1100" b="0" strike="noStrike" spc="-1">
                <a:latin typeface="Arial"/>
              </a:rPr>
              <a:t>una contribución pequeña. La diferencia entre la mejor práctica de la ingeniería de software y la</a:t>
            </a:r>
          </a:p>
          <a:p>
            <a:pPr marL="216000" indent="-215640">
              <a:lnSpc>
                <a:spcPct val="100000"/>
              </a:lnSpc>
            </a:pPr>
            <a:r>
              <a:rPr lang="en-US" sz="1100" b="0" strike="noStrike" spc="-1">
                <a:latin typeface="Arial"/>
              </a:rPr>
              <a:t>promedio es muy grande —tal vez más grande que en cualquiera otra disciplina de la ingeniería—.</a:t>
            </a:r>
          </a:p>
          <a:p>
            <a:pPr marL="216000" indent="-215640">
              <a:lnSpc>
                <a:spcPct val="100000"/>
              </a:lnSpc>
            </a:pPr>
            <a:r>
              <a:rPr lang="en-US" sz="1100" b="0" strike="noStrike" spc="-1">
                <a:latin typeface="Arial"/>
              </a:rPr>
              <a:t>Una herramienta que disemina buena práctica sería importante.</a:t>
            </a:r>
          </a:p>
          <a:p>
            <a:pPr marL="216000" indent="-215640">
              <a:lnSpc>
                <a:spcPct val="100000"/>
              </a:lnSpc>
            </a:pPr>
            <a:endParaRPr lang="en-US" sz="1100" b="0" strike="noStrike" spc="-1">
              <a:latin typeface="Arial"/>
            </a:endParaRPr>
          </a:p>
          <a:p>
            <a:pPr marL="216000" indent="-215640">
              <a:lnSpc>
                <a:spcPct val="100000"/>
              </a:lnSpc>
            </a:pPr>
            <a:endParaRPr lang="en-US" sz="1100" b="0" strike="noStrike" spc="-1">
              <a:latin typeface="Arial"/>
            </a:endParaRPr>
          </a:p>
        </p:txBody>
      </p:sp>
    </p:spTree>
    <p:extLst>
      <p:ext uri="{BB962C8B-B14F-4D97-AF65-F5344CB8AC3E}">
        <p14:creationId xmlns:p14="http://schemas.microsoft.com/office/powerpoint/2010/main" val="366514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6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6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6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6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6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6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7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7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7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7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0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1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1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1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1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9"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12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2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2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30"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131"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33"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4"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135"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136"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138"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139"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0"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141"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142"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143"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7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7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7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7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7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7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7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41"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8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8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8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28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8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28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8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8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9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9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9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9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29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29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29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29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30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0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0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0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30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30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30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2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23" name="PlaceHolder 2"/>
          <p:cNvSpPr>
            <a:spLocks noGrp="1"/>
          </p:cNvSpPr>
          <p:nvPr>
            <p:ph type="subTitle"/>
          </p:nvPr>
        </p:nvSpPr>
        <p:spPr>
          <a:xfrm>
            <a:off x="457200" y="1203480"/>
            <a:ext cx="8229240" cy="298296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24"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2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43"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44"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2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32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2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30"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3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3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33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3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33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3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4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43"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4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3200" b="0" strike="noStrike" spc="-1">
              <a:latin typeface="Arial"/>
            </a:endParaRPr>
          </a:p>
        </p:txBody>
      </p:sp>
      <p:sp>
        <p:nvSpPr>
          <p:cNvPr id="34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4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34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
        <p:nvSpPr>
          <p:cNvPr id="35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35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3200" b="0" strike="noStrike" spc="-1">
              <a:latin typeface="Arial"/>
            </a:endParaRPr>
          </a:p>
        </p:txBody>
      </p:sp>
      <p:sp>
        <p:nvSpPr>
          <p:cNvPr id="35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3200" b="0" strike="noStrike" spc="-1">
              <a:latin typeface="Arial"/>
            </a:endParaRPr>
          </a:p>
        </p:txBody>
      </p:sp>
      <p:sp>
        <p:nvSpPr>
          <p:cNvPr id="35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3200" b="0" strike="noStrike" spc="-1">
              <a:latin typeface="Arial"/>
            </a:endParaRPr>
          </a:p>
        </p:txBody>
      </p:sp>
      <p:sp>
        <p:nvSpPr>
          <p:cNvPr id="35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3200" b="0" strike="noStrike" spc="-1">
              <a:latin typeface="Arial"/>
            </a:endParaRPr>
          </a:p>
        </p:txBody>
      </p:sp>
      <p:sp>
        <p:nvSpPr>
          <p:cNvPr id="35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3200" b="0" strike="noStrike" spc="-1">
              <a:latin typeface="Arial"/>
            </a:endParaRPr>
          </a:p>
        </p:txBody>
      </p:sp>
      <p:sp>
        <p:nvSpPr>
          <p:cNvPr id="35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457200" y="205200"/>
            <a:ext cx="8229240" cy="39812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4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49"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3200" b="0" strike="noStrike" spc="-1">
              <a:latin typeface="Arial"/>
            </a:endParaRPr>
          </a:p>
        </p:txBody>
      </p:sp>
      <p:sp>
        <p:nvSpPr>
          <p:cNvPr id="50"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2"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3200" b="0" strike="noStrike" spc="-1">
              <a:latin typeface="Arial"/>
            </a:endParaRPr>
          </a:p>
        </p:txBody>
      </p:sp>
      <p:sp>
        <p:nvSpPr>
          <p:cNvPr id="53"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54"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tIns="0" rIns="0" bIns="0" anchor="ctr"/>
          <a:lstStyle/>
          <a:p>
            <a:pPr algn="ctr"/>
            <a:endParaRPr lang="en-US" sz="4400" b="0" strike="noStrike" spc="-1">
              <a:latin typeface="Arial"/>
            </a:endParaRPr>
          </a:p>
        </p:txBody>
      </p:sp>
      <p:sp>
        <p:nvSpPr>
          <p:cNvPr id="56"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3200" b="0" strike="noStrike" spc="-1">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3200" b="0" strike="noStrike" spc="-1">
              <a:latin typeface="Arial"/>
            </a:endParaRPr>
          </a:p>
        </p:txBody>
      </p:sp>
      <p:sp>
        <p:nvSpPr>
          <p:cNvPr id="58"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32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599191"/>
        </a:solidFill>
        <a:effectLst/>
      </p:bgPr>
    </p:bg>
    <p:spTree>
      <p:nvGrpSpPr>
        <p:cNvPr id="1" name=""/>
        <p:cNvGrpSpPr/>
        <p:nvPr/>
      </p:nvGrpSpPr>
      <p:grpSpPr>
        <a:xfrm>
          <a:off x="0" y="0"/>
          <a:ext cx="0" cy="0"/>
          <a:chOff x="0" y="0"/>
          <a:chExt cx="0" cy="0"/>
        </a:xfrm>
      </p:grpSpPr>
      <p:grpSp>
        <p:nvGrpSpPr>
          <p:cNvPr id="38" name="Group 1"/>
          <p:cNvGrpSpPr/>
          <p:nvPr/>
        </p:nvGrpSpPr>
        <p:grpSpPr>
          <a:xfrm>
            <a:off x="7342920" y="3409560"/>
            <a:ext cx="1690560" cy="1731600"/>
            <a:chOff x="7342920" y="3409560"/>
            <a:chExt cx="1690560" cy="1731600"/>
          </a:xfrm>
        </p:grpSpPr>
        <p:grpSp>
          <p:nvGrpSpPr>
            <p:cNvPr id="39" name="Group 2"/>
            <p:cNvGrpSpPr/>
            <p:nvPr/>
          </p:nvGrpSpPr>
          <p:grpSpPr>
            <a:xfrm>
              <a:off x="7342920" y="4453560"/>
              <a:ext cx="315720" cy="687600"/>
              <a:chOff x="7342920" y="4453560"/>
              <a:chExt cx="315720" cy="687600"/>
            </a:xfrm>
          </p:grpSpPr>
          <p:sp>
            <p:nvSpPr>
              <p:cNvPr id="2" name="CustomShape 3"/>
              <p:cNvSpPr/>
              <p:nvPr/>
            </p:nvSpPr>
            <p:spPr>
              <a:xfrm>
                <a:off x="7342920" y="4453560"/>
                <a:ext cx="315720" cy="68760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3" name="CustomShape 4"/>
              <p:cNvSpPr/>
              <p:nvPr/>
            </p:nvSpPr>
            <p:spPr>
              <a:xfrm>
                <a:off x="7342920" y="4801680"/>
                <a:ext cx="315720" cy="339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grpSp>
        <p:grpSp>
          <p:nvGrpSpPr>
            <p:cNvPr id="4" name="Group 5"/>
            <p:cNvGrpSpPr/>
            <p:nvPr/>
          </p:nvGrpSpPr>
          <p:grpSpPr>
            <a:xfrm>
              <a:off x="7801200" y="4105800"/>
              <a:ext cx="315720" cy="1035360"/>
              <a:chOff x="7801200" y="4105800"/>
              <a:chExt cx="315720" cy="1035360"/>
            </a:xfrm>
          </p:grpSpPr>
          <p:sp>
            <p:nvSpPr>
              <p:cNvPr id="5" name="CustomShape 6"/>
              <p:cNvSpPr/>
              <p:nvPr/>
            </p:nvSpPr>
            <p:spPr>
              <a:xfrm>
                <a:off x="7801200" y="4453560"/>
                <a:ext cx="315720" cy="68760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6" name="CustomShape 7"/>
              <p:cNvSpPr/>
              <p:nvPr/>
            </p:nvSpPr>
            <p:spPr>
              <a:xfrm>
                <a:off x="7801200" y="4105800"/>
                <a:ext cx="315720" cy="103536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7" name="CustomShape 8"/>
              <p:cNvSpPr/>
              <p:nvPr/>
            </p:nvSpPr>
            <p:spPr>
              <a:xfrm>
                <a:off x="7801200" y="4801680"/>
                <a:ext cx="315720" cy="339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grpSp>
        <p:grpSp>
          <p:nvGrpSpPr>
            <p:cNvPr id="8" name="Group 9"/>
            <p:cNvGrpSpPr/>
            <p:nvPr/>
          </p:nvGrpSpPr>
          <p:grpSpPr>
            <a:xfrm>
              <a:off x="8259480" y="3757680"/>
              <a:ext cx="315720" cy="1383480"/>
              <a:chOff x="8259480" y="3757680"/>
              <a:chExt cx="315720" cy="1383480"/>
            </a:xfrm>
          </p:grpSpPr>
          <p:sp>
            <p:nvSpPr>
              <p:cNvPr id="9" name="CustomShape 10"/>
              <p:cNvSpPr/>
              <p:nvPr/>
            </p:nvSpPr>
            <p:spPr>
              <a:xfrm>
                <a:off x="8259480" y="4453560"/>
                <a:ext cx="315720" cy="68760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0" name="CustomShape 11"/>
              <p:cNvSpPr/>
              <p:nvPr/>
            </p:nvSpPr>
            <p:spPr>
              <a:xfrm>
                <a:off x="8259480" y="3757680"/>
                <a:ext cx="315720" cy="1383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1" name="CustomShape 12"/>
              <p:cNvSpPr/>
              <p:nvPr/>
            </p:nvSpPr>
            <p:spPr>
              <a:xfrm>
                <a:off x="8259480" y="4105800"/>
                <a:ext cx="315720" cy="103536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2" name="CustomShape 13"/>
              <p:cNvSpPr/>
              <p:nvPr/>
            </p:nvSpPr>
            <p:spPr>
              <a:xfrm>
                <a:off x="8259480" y="4801680"/>
                <a:ext cx="315720" cy="339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grpSp>
        <p:grpSp>
          <p:nvGrpSpPr>
            <p:cNvPr id="13" name="Group 14"/>
            <p:cNvGrpSpPr/>
            <p:nvPr/>
          </p:nvGrpSpPr>
          <p:grpSpPr>
            <a:xfrm>
              <a:off x="8717760" y="3409560"/>
              <a:ext cx="315720" cy="1731600"/>
              <a:chOff x="8717760" y="3409560"/>
              <a:chExt cx="315720" cy="1731600"/>
            </a:xfrm>
          </p:grpSpPr>
          <p:sp>
            <p:nvSpPr>
              <p:cNvPr id="14" name="CustomShape 15"/>
              <p:cNvSpPr/>
              <p:nvPr/>
            </p:nvSpPr>
            <p:spPr>
              <a:xfrm>
                <a:off x="8717760" y="4453560"/>
                <a:ext cx="315720" cy="68760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5" name="CustomShape 16"/>
              <p:cNvSpPr/>
              <p:nvPr/>
            </p:nvSpPr>
            <p:spPr>
              <a:xfrm>
                <a:off x="8717760" y="3757680"/>
                <a:ext cx="315720" cy="1383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6" name="CustomShape 17"/>
              <p:cNvSpPr/>
              <p:nvPr/>
            </p:nvSpPr>
            <p:spPr>
              <a:xfrm>
                <a:off x="8717760" y="4105800"/>
                <a:ext cx="315720" cy="103536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7" name="CustomShape 18"/>
              <p:cNvSpPr/>
              <p:nvPr/>
            </p:nvSpPr>
            <p:spPr>
              <a:xfrm>
                <a:off x="8717760" y="3409560"/>
                <a:ext cx="315720" cy="173160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18" name="CustomShape 19"/>
              <p:cNvSpPr/>
              <p:nvPr/>
            </p:nvSpPr>
            <p:spPr>
              <a:xfrm>
                <a:off x="8717760" y="4801680"/>
                <a:ext cx="315720" cy="339480"/>
              </a:xfrm>
              <a:prstGeom prst="round2SameRect">
                <a:avLst>
                  <a:gd name="adj1" fmla="val 50000"/>
                  <a:gd name="adj2" fmla="val 0"/>
                </a:avLst>
              </a:prstGeom>
              <a:solidFill>
                <a:schemeClr val="lt1">
                  <a:alpha val="9410"/>
                </a:schemeClr>
              </a:solidFill>
              <a:ln>
                <a:noFill/>
              </a:ln>
            </p:spPr>
            <p:style>
              <a:lnRef idx="0">
                <a:scrgbClr r="0" g="0" b="0"/>
              </a:lnRef>
              <a:fillRef idx="0">
                <a:scrgbClr r="0" g="0" b="0"/>
              </a:fillRef>
              <a:effectRef idx="0">
                <a:scrgbClr r="0" g="0" b="0"/>
              </a:effectRef>
              <a:fontRef idx="minor"/>
            </p:style>
          </p:sp>
        </p:grpSp>
      </p:grpSp>
      <p:grpSp>
        <p:nvGrpSpPr>
          <p:cNvPr id="19" name="Group 20"/>
          <p:cNvGrpSpPr/>
          <p:nvPr/>
        </p:nvGrpSpPr>
        <p:grpSpPr>
          <a:xfrm>
            <a:off x="5043600" y="0"/>
            <a:ext cx="3813120" cy="3838680"/>
            <a:chOff x="5043600" y="0"/>
            <a:chExt cx="3813120" cy="3838680"/>
          </a:xfrm>
        </p:grpSpPr>
        <p:sp>
          <p:nvSpPr>
            <p:cNvPr id="20" name="CustomShape 21"/>
            <p:cNvSpPr/>
            <p:nvPr/>
          </p:nvSpPr>
          <p:spPr>
            <a:xfrm>
              <a:off x="8461080" y="1817640"/>
              <a:ext cx="395640" cy="39564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21" name="CustomShape 22"/>
            <p:cNvSpPr/>
            <p:nvPr/>
          </p:nvSpPr>
          <p:spPr>
            <a:xfrm rot="11769600">
              <a:off x="6470280" y="3481560"/>
              <a:ext cx="318960" cy="31896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grpSp>
          <p:nvGrpSpPr>
            <p:cNvPr id="22" name="Group 23"/>
            <p:cNvGrpSpPr/>
            <p:nvPr/>
          </p:nvGrpSpPr>
          <p:grpSpPr>
            <a:xfrm>
              <a:off x="7648920" y="2704320"/>
              <a:ext cx="633960" cy="633960"/>
              <a:chOff x="7648920" y="2704320"/>
              <a:chExt cx="633960" cy="633960"/>
            </a:xfrm>
          </p:grpSpPr>
          <p:sp>
            <p:nvSpPr>
              <p:cNvPr id="23" name="CustomShape 24"/>
              <p:cNvSpPr/>
              <p:nvPr/>
            </p:nvSpPr>
            <p:spPr>
              <a:xfrm rot="5400000">
                <a:off x="7648920" y="2704320"/>
                <a:ext cx="633960" cy="63396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24" name="CustomShape 25"/>
              <p:cNvSpPr/>
              <p:nvPr/>
            </p:nvSpPr>
            <p:spPr>
              <a:xfrm rot="5400000">
                <a:off x="7648920" y="2704320"/>
                <a:ext cx="633960" cy="633960"/>
              </a:xfrm>
              <a:prstGeom prst="pie">
                <a:avLst>
                  <a:gd name="adj1" fmla="val 8244818"/>
                  <a:gd name="adj2" fmla="val 16246175"/>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25" name="CustomShape 26"/>
              <p:cNvSpPr/>
              <p:nvPr/>
            </p:nvSpPr>
            <p:spPr>
              <a:xfrm rot="5400000">
                <a:off x="7769520" y="2824920"/>
                <a:ext cx="393120" cy="39312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grpSp>
        <p:sp>
          <p:nvSpPr>
            <p:cNvPr id="26" name="CustomShape 27"/>
            <p:cNvSpPr/>
            <p:nvPr/>
          </p:nvSpPr>
          <p:spPr>
            <a:xfrm>
              <a:off x="8461080" y="1817640"/>
              <a:ext cx="395640" cy="395640"/>
            </a:xfrm>
            <a:prstGeom prst="pie">
              <a:avLst>
                <a:gd name="adj1" fmla="val 19376841"/>
                <a:gd name="adj2" fmla="val 16200000"/>
              </a:avLst>
            </a:prstGeom>
            <a:solidFill>
              <a:schemeClr val="lt1">
                <a:alpha val="9410"/>
              </a:schemeClr>
            </a:solidFill>
            <a:ln>
              <a:noFill/>
            </a:ln>
          </p:spPr>
          <p:style>
            <a:lnRef idx="0">
              <a:scrgbClr r="0" g="0" b="0"/>
            </a:lnRef>
            <a:fillRef idx="0">
              <a:scrgbClr r="0" g="0" b="0"/>
            </a:fillRef>
            <a:effectRef idx="0">
              <a:scrgbClr r="0" g="0" b="0"/>
            </a:effectRef>
            <a:fontRef idx="minor"/>
          </p:style>
        </p:sp>
        <p:grpSp>
          <p:nvGrpSpPr>
            <p:cNvPr id="27" name="Group 28"/>
            <p:cNvGrpSpPr/>
            <p:nvPr/>
          </p:nvGrpSpPr>
          <p:grpSpPr>
            <a:xfrm>
              <a:off x="7953120" y="180720"/>
              <a:ext cx="871560" cy="871560"/>
              <a:chOff x="7953120" y="180720"/>
              <a:chExt cx="871560" cy="871560"/>
            </a:xfrm>
          </p:grpSpPr>
          <p:sp>
            <p:nvSpPr>
              <p:cNvPr id="28" name="CustomShape 29"/>
              <p:cNvSpPr/>
              <p:nvPr/>
            </p:nvSpPr>
            <p:spPr>
              <a:xfrm rot="12952200">
                <a:off x="8076600" y="304200"/>
                <a:ext cx="624240" cy="62424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29" name="CustomShape 30"/>
              <p:cNvSpPr/>
              <p:nvPr/>
            </p:nvSpPr>
            <p:spPr>
              <a:xfrm rot="12952200">
                <a:off x="8076600" y="304200"/>
                <a:ext cx="624240" cy="624240"/>
              </a:xfrm>
              <a:prstGeom prst="pie">
                <a:avLst>
                  <a:gd name="adj1" fmla="val 19376841"/>
                  <a:gd name="adj2" fmla="val 12313574"/>
                </a:avLst>
              </a:prstGeom>
              <a:solidFill>
                <a:schemeClr val="lt1">
                  <a:alpha val="9410"/>
                </a:schemeClr>
              </a:solidFill>
              <a:ln>
                <a:noFill/>
              </a:ln>
            </p:spPr>
            <p:style>
              <a:lnRef idx="0">
                <a:scrgbClr r="0" g="0" b="0"/>
              </a:lnRef>
              <a:fillRef idx="0">
                <a:scrgbClr r="0" g="0" b="0"/>
              </a:fillRef>
              <a:effectRef idx="0">
                <a:scrgbClr r="0" g="0" b="0"/>
              </a:effectRef>
              <a:fontRef idx="minor"/>
            </p:style>
          </p:sp>
        </p:grpSp>
        <p:sp>
          <p:nvSpPr>
            <p:cNvPr id="30" name="CustomShape 31"/>
            <p:cNvSpPr/>
            <p:nvPr/>
          </p:nvSpPr>
          <p:spPr>
            <a:xfrm>
              <a:off x="5400000" y="356400"/>
              <a:ext cx="2575800" cy="257580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31" name="CustomShape 32"/>
            <p:cNvSpPr/>
            <p:nvPr/>
          </p:nvSpPr>
          <p:spPr>
            <a:xfrm rot="2043600">
              <a:off x="5503680" y="460080"/>
              <a:ext cx="2368440" cy="2368440"/>
            </a:xfrm>
            <a:prstGeom prst="ellipse">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32" name="CustomShape 33"/>
            <p:cNvSpPr/>
            <p:nvPr/>
          </p:nvSpPr>
          <p:spPr>
            <a:xfrm>
              <a:off x="5399640" y="360360"/>
              <a:ext cx="2575800" cy="2575800"/>
            </a:xfrm>
            <a:prstGeom prst="pie">
              <a:avLst>
                <a:gd name="adj1" fmla="val 8801158"/>
                <a:gd name="adj2" fmla="val 1620000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33" name="CustomShape 34"/>
            <p:cNvSpPr/>
            <p:nvPr/>
          </p:nvSpPr>
          <p:spPr>
            <a:xfrm rot="2044800">
              <a:off x="5911200" y="867240"/>
              <a:ext cx="1553040" cy="1553040"/>
            </a:xfrm>
            <a:prstGeom prst="ellipse">
              <a:avLst/>
            </a:prstGeom>
            <a:solidFill>
              <a:schemeClr val="accent3"/>
            </a:solidFill>
            <a:ln>
              <a:noFill/>
            </a:ln>
          </p:spPr>
          <p:style>
            <a:lnRef idx="0">
              <a:scrgbClr r="0" g="0" b="0"/>
            </a:lnRef>
            <a:fillRef idx="0">
              <a:scrgbClr r="0" g="0" b="0"/>
            </a:fillRef>
            <a:effectRef idx="0">
              <a:scrgbClr r="0" g="0" b="0"/>
            </a:effectRef>
            <a:fontRef idx="minor"/>
          </p:style>
        </p:sp>
        <p:sp>
          <p:nvSpPr>
            <p:cNvPr id="34" name="CustomShape 35"/>
            <p:cNvSpPr/>
            <p:nvPr/>
          </p:nvSpPr>
          <p:spPr>
            <a:xfrm>
              <a:off x="5399640" y="356400"/>
              <a:ext cx="2575800" cy="2575800"/>
            </a:xfrm>
            <a:prstGeom prst="pie">
              <a:avLst>
                <a:gd name="adj1" fmla="val 12554101"/>
                <a:gd name="adj2" fmla="val 16200000"/>
              </a:avLst>
            </a:prstGeom>
            <a:solidFill>
              <a:schemeClr val="lt1">
                <a:alpha val="9410"/>
              </a:schemeClr>
            </a:solidFill>
            <a:ln>
              <a:noFill/>
            </a:ln>
          </p:spPr>
          <p:style>
            <a:lnRef idx="0">
              <a:scrgbClr r="0" g="0" b="0"/>
            </a:lnRef>
            <a:fillRef idx="0">
              <a:scrgbClr r="0" g="0" b="0"/>
            </a:fillRef>
            <a:effectRef idx="0">
              <a:scrgbClr r="0" g="0" b="0"/>
            </a:effectRef>
            <a:fontRef idx="minor"/>
          </p:style>
        </p:sp>
        <p:sp>
          <p:nvSpPr>
            <p:cNvPr id="35" name="CustomShape 36"/>
            <p:cNvSpPr/>
            <p:nvPr/>
          </p:nvSpPr>
          <p:spPr>
            <a:xfrm rot="11769600">
              <a:off x="6470280" y="3481560"/>
              <a:ext cx="318960" cy="318960"/>
            </a:xfrm>
            <a:prstGeom prst="pie">
              <a:avLst>
                <a:gd name="adj1" fmla="val 19376841"/>
                <a:gd name="adj2" fmla="val 16200000"/>
              </a:avLst>
            </a:prstGeom>
            <a:solidFill>
              <a:schemeClr val="lt1">
                <a:alpha val="9410"/>
              </a:schemeClr>
            </a:solidFill>
            <a:ln>
              <a:noFill/>
            </a:ln>
          </p:spPr>
          <p:style>
            <a:lnRef idx="0">
              <a:scrgbClr r="0" g="0" b="0"/>
            </a:lnRef>
            <a:fillRef idx="0">
              <a:scrgbClr r="0" g="0" b="0"/>
            </a:fillRef>
            <a:effectRef idx="0">
              <a:scrgbClr r="0" g="0" b="0"/>
            </a:effectRef>
            <a:fontRef idx="minor"/>
          </p:style>
        </p:sp>
      </p:grpSp>
      <p:sp>
        <p:nvSpPr>
          <p:cNvPr id="36" name="PlaceHolder 37"/>
          <p:cNvSpPr>
            <a:spLocks noGrp="1"/>
          </p:cNvSpPr>
          <p:nvPr>
            <p:ph type="title"/>
          </p:nvPr>
        </p:nvSpPr>
        <p:spPr>
          <a:xfrm>
            <a:off x="457200" y="205200"/>
            <a:ext cx="8228880" cy="858240"/>
          </a:xfrm>
          <a:prstGeom prst="rect">
            <a:avLst/>
          </a:prstGeom>
        </p:spPr>
        <p:txBody>
          <a:bodyPr lIns="0" tIns="0" rIns="0" bIns="0" anchor="ctr"/>
          <a:lstStyle/>
          <a:p>
            <a:r>
              <a:rPr lang="en-US" sz="1800" b="0" strike="noStrike" spc="-1">
                <a:latin typeface="Arial"/>
              </a:rPr>
              <a:t>Click to edit the title text format</a:t>
            </a:r>
          </a:p>
        </p:txBody>
      </p:sp>
      <p:sp>
        <p:nvSpPr>
          <p:cNvPr id="37" name="PlaceHolder 38"/>
          <p:cNvSpPr>
            <a:spLocks noGrp="1"/>
          </p:cNvSpPr>
          <p:nvPr>
            <p:ph type="body"/>
          </p:nvPr>
        </p:nvSpPr>
        <p:spPr>
          <a:xfrm>
            <a:off x="457200" y="1203480"/>
            <a:ext cx="8228880" cy="298260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18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1800" b="0" strike="noStrike" spc="-1">
                <a:latin typeface="Arial"/>
              </a:rPr>
              <a:t>Second Outline Level</a:t>
            </a:r>
          </a:p>
          <a:p>
            <a:pPr marL="1296000" lvl="2" indent="-288000">
              <a:spcBef>
                <a:spcPts val="850"/>
              </a:spcBef>
              <a:buClr>
                <a:srgbClr val="000000"/>
              </a:buClr>
              <a:buSzPct val="45000"/>
              <a:buFont typeface="Wingdings" charset="2"/>
              <a:buChar char=""/>
            </a:pPr>
            <a:r>
              <a:rPr lang="en-US" sz="1800" b="0" strike="noStrike" spc="-1">
                <a:latin typeface="Arial"/>
              </a:rPr>
              <a:t>Third Outline Level</a:t>
            </a:r>
          </a:p>
          <a:p>
            <a:pPr marL="1728000" lvl="3" indent="-216000">
              <a:spcBef>
                <a:spcPts val="567"/>
              </a:spcBef>
              <a:buClr>
                <a:srgbClr val="000000"/>
              </a:buClr>
              <a:buSzPct val="75000"/>
              <a:buFont typeface="Symbol" charset="2"/>
              <a:buChar char=""/>
            </a:pPr>
            <a:r>
              <a:rPr lang="en-US" sz="1800" b="0" strike="noStrike" spc="-1">
                <a:latin typeface="Arial"/>
              </a:rPr>
              <a:t>Fourth Outline Level</a:t>
            </a:r>
          </a:p>
          <a:p>
            <a:pPr marL="2160000" lvl="4" indent="-216000">
              <a:spcBef>
                <a:spcPts val="283"/>
              </a:spcBef>
              <a:buClr>
                <a:srgbClr val="000000"/>
              </a:buClr>
              <a:buSzPct val="45000"/>
              <a:buFont typeface="Wingdings" charset="2"/>
              <a:buChar char=""/>
            </a:pPr>
            <a:r>
              <a:rPr lang="en-US" sz="1800" b="0" strike="noStrike" spc="-1">
                <a:latin typeface="Arial"/>
              </a:rPr>
              <a:t>Fifth Outline Level</a:t>
            </a:r>
          </a:p>
          <a:p>
            <a:pPr marL="2592000" lvl="5" indent="-216000">
              <a:spcBef>
                <a:spcPts val="283"/>
              </a:spcBef>
              <a:buClr>
                <a:srgbClr val="000000"/>
              </a:buClr>
              <a:buSzPct val="45000"/>
              <a:buFont typeface="Wingdings" charset="2"/>
              <a:buChar char=""/>
            </a:pPr>
            <a:r>
              <a:rPr lang="en-US" sz="1800" b="0" strike="noStrike" spc="-1">
                <a:latin typeface="Arial"/>
              </a:rPr>
              <a:t>Sixth Outline Level</a:t>
            </a:r>
          </a:p>
          <a:p>
            <a:pPr marL="3024000" lvl="6" indent="-216000">
              <a:spcBef>
                <a:spcPts val="283"/>
              </a:spcBef>
              <a:buClr>
                <a:srgbClr val="000000"/>
              </a:buClr>
              <a:buSzPct val="45000"/>
              <a:buFont typeface="Wingdings" charset="2"/>
              <a:buChar char=""/>
            </a:pPr>
            <a:r>
              <a:rPr lang="en-US" sz="18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p14:dur="10" advTm="20000"/>
    </mc:Choice>
    <mc:Fallback xmlns="">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C0791B"/>
        </a:solidFill>
        <a:effectLst/>
      </p:bgPr>
    </p:bg>
    <p:spTree>
      <p:nvGrpSpPr>
        <p:cNvPr id="1" name=""/>
        <p:cNvGrpSpPr/>
        <p:nvPr/>
      </p:nvGrpSpPr>
      <p:grpSpPr>
        <a:xfrm>
          <a:off x="0" y="0"/>
          <a:ext cx="0" cy="0"/>
          <a:chOff x="0" y="0"/>
          <a:chExt cx="0" cy="0"/>
        </a:xfrm>
      </p:grpSpPr>
      <p:grpSp>
        <p:nvGrpSpPr>
          <p:cNvPr id="74" name="Group 1"/>
          <p:cNvGrpSpPr/>
          <p:nvPr/>
        </p:nvGrpSpPr>
        <p:grpSpPr>
          <a:xfrm>
            <a:off x="147960" y="4320"/>
            <a:ext cx="1231920" cy="1383480"/>
            <a:chOff x="147960" y="4320"/>
            <a:chExt cx="1231920" cy="1383480"/>
          </a:xfrm>
        </p:grpSpPr>
        <p:grpSp>
          <p:nvGrpSpPr>
            <p:cNvPr id="75" name="Group 2"/>
            <p:cNvGrpSpPr/>
            <p:nvPr/>
          </p:nvGrpSpPr>
          <p:grpSpPr>
            <a:xfrm>
              <a:off x="1064160" y="4320"/>
              <a:ext cx="315720" cy="687600"/>
              <a:chOff x="1064160" y="4320"/>
              <a:chExt cx="315720" cy="687600"/>
            </a:xfrm>
          </p:grpSpPr>
          <p:sp>
            <p:nvSpPr>
              <p:cNvPr id="76" name="CustomShape 3"/>
              <p:cNvSpPr/>
              <p:nvPr/>
            </p:nvSpPr>
            <p:spPr>
              <a:xfrm rot="10800000">
                <a:off x="1064160" y="4320"/>
                <a:ext cx="315720" cy="6876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77" name="CustomShape 4"/>
              <p:cNvSpPr/>
              <p:nvPr/>
            </p:nvSpPr>
            <p:spPr>
              <a:xfrm rot="10800000">
                <a:off x="1064160" y="4320"/>
                <a:ext cx="315720" cy="339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78" name="Group 5"/>
            <p:cNvGrpSpPr/>
            <p:nvPr/>
          </p:nvGrpSpPr>
          <p:grpSpPr>
            <a:xfrm>
              <a:off x="605880" y="4320"/>
              <a:ext cx="315720" cy="1035720"/>
              <a:chOff x="605880" y="4320"/>
              <a:chExt cx="315720" cy="1035720"/>
            </a:xfrm>
          </p:grpSpPr>
          <p:sp>
            <p:nvSpPr>
              <p:cNvPr id="79" name="CustomShape 6"/>
              <p:cNvSpPr/>
              <p:nvPr/>
            </p:nvSpPr>
            <p:spPr>
              <a:xfrm rot="10800000">
                <a:off x="605880" y="4320"/>
                <a:ext cx="315720" cy="6876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80" name="CustomShape 7"/>
              <p:cNvSpPr/>
              <p:nvPr/>
            </p:nvSpPr>
            <p:spPr>
              <a:xfrm rot="10800000">
                <a:off x="605880" y="4680"/>
                <a:ext cx="315720" cy="103536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81" name="CustomShape 8"/>
              <p:cNvSpPr/>
              <p:nvPr/>
            </p:nvSpPr>
            <p:spPr>
              <a:xfrm rot="10800000">
                <a:off x="605880" y="4320"/>
                <a:ext cx="315720" cy="339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82" name="Group 9"/>
            <p:cNvGrpSpPr/>
            <p:nvPr/>
          </p:nvGrpSpPr>
          <p:grpSpPr>
            <a:xfrm>
              <a:off x="147960" y="4320"/>
              <a:ext cx="315720" cy="1383480"/>
              <a:chOff x="147960" y="4320"/>
              <a:chExt cx="315720" cy="1383480"/>
            </a:xfrm>
          </p:grpSpPr>
          <p:sp>
            <p:nvSpPr>
              <p:cNvPr id="83" name="CustomShape 10"/>
              <p:cNvSpPr/>
              <p:nvPr/>
            </p:nvSpPr>
            <p:spPr>
              <a:xfrm rot="10800000">
                <a:off x="147960" y="4320"/>
                <a:ext cx="315720" cy="6876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84" name="CustomShape 11"/>
              <p:cNvSpPr/>
              <p:nvPr/>
            </p:nvSpPr>
            <p:spPr>
              <a:xfrm rot="10800000">
                <a:off x="147960" y="4320"/>
                <a:ext cx="315720" cy="1383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85" name="CustomShape 12"/>
              <p:cNvSpPr/>
              <p:nvPr/>
            </p:nvSpPr>
            <p:spPr>
              <a:xfrm rot="10800000">
                <a:off x="147960" y="4680"/>
                <a:ext cx="315720" cy="103536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86" name="CustomShape 13"/>
              <p:cNvSpPr/>
              <p:nvPr/>
            </p:nvSpPr>
            <p:spPr>
              <a:xfrm rot="10800000">
                <a:off x="147960" y="4320"/>
                <a:ext cx="315720" cy="339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grpSp>
        <p:nvGrpSpPr>
          <p:cNvPr id="87" name="Group 14"/>
          <p:cNvGrpSpPr/>
          <p:nvPr/>
        </p:nvGrpSpPr>
        <p:grpSpPr>
          <a:xfrm>
            <a:off x="6775200" y="2904120"/>
            <a:ext cx="2185200" cy="2238480"/>
            <a:chOff x="6775200" y="2904120"/>
            <a:chExt cx="2185200" cy="2238480"/>
          </a:xfrm>
        </p:grpSpPr>
        <p:grpSp>
          <p:nvGrpSpPr>
            <p:cNvPr id="88" name="Group 15"/>
            <p:cNvGrpSpPr/>
            <p:nvPr/>
          </p:nvGrpSpPr>
          <p:grpSpPr>
            <a:xfrm>
              <a:off x="6775200" y="4253760"/>
              <a:ext cx="408240" cy="888840"/>
              <a:chOff x="6775200" y="4253760"/>
              <a:chExt cx="408240" cy="888840"/>
            </a:xfrm>
          </p:grpSpPr>
          <p:sp>
            <p:nvSpPr>
              <p:cNvPr id="89" name="CustomShape 16"/>
              <p:cNvSpPr/>
              <p:nvPr/>
            </p:nvSpPr>
            <p:spPr>
              <a:xfrm>
                <a:off x="6775200" y="4253760"/>
                <a:ext cx="408240" cy="88884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0" name="CustomShape 17"/>
              <p:cNvSpPr/>
              <p:nvPr/>
            </p:nvSpPr>
            <p:spPr>
              <a:xfrm>
                <a:off x="6775200" y="4703400"/>
                <a:ext cx="408240" cy="4392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91" name="Group 18"/>
            <p:cNvGrpSpPr/>
            <p:nvPr/>
          </p:nvGrpSpPr>
          <p:grpSpPr>
            <a:xfrm>
              <a:off x="7367400" y="3804120"/>
              <a:ext cx="408240" cy="1338480"/>
              <a:chOff x="7367400" y="3804120"/>
              <a:chExt cx="408240" cy="1338480"/>
            </a:xfrm>
          </p:grpSpPr>
          <p:sp>
            <p:nvSpPr>
              <p:cNvPr id="92" name="CustomShape 19"/>
              <p:cNvSpPr/>
              <p:nvPr/>
            </p:nvSpPr>
            <p:spPr>
              <a:xfrm>
                <a:off x="7367400" y="4253760"/>
                <a:ext cx="408240" cy="88884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3" name="CustomShape 20"/>
              <p:cNvSpPr/>
              <p:nvPr/>
            </p:nvSpPr>
            <p:spPr>
              <a:xfrm>
                <a:off x="7367400" y="3804120"/>
                <a:ext cx="408240" cy="133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4" name="CustomShape 21"/>
              <p:cNvSpPr/>
              <p:nvPr/>
            </p:nvSpPr>
            <p:spPr>
              <a:xfrm>
                <a:off x="7367400" y="4703400"/>
                <a:ext cx="408240" cy="4392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95" name="Group 22"/>
            <p:cNvGrpSpPr/>
            <p:nvPr/>
          </p:nvGrpSpPr>
          <p:grpSpPr>
            <a:xfrm>
              <a:off x="7959600" y="3354120"/>
              <a:ext cx="408600" cy="1788480"/>
              <a:chOff x="7959600" y="3354120"/>
              <a:chExt cx="408600" cy="1788480"/>
            </a:xfrm>
          </p:grpSpPr>
          <p:sp>
            <p:nvSpPr>
              <p:cNvPr id="96" name="CustomShape 23"/>
              <p:cNvSpPr/>
              <p:nvPr/>
            </p:nvSpPr>
            <p:spPr>
              <a:xfrm>
                <a:off x="7959600" y="4253760"/>
                <a:ext cx="408600" cy="88884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7" name="CustomShape 24"/>
              <p:cNvSpPr/>
              <p:nvPr/>
            </p:nvSpPr>
            <p:spPr>
              <a:xfrm>
                <a:off x="7959600" y="3354120"/>
                <a:ext cx="408600" cy="178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8" name="CustomShape 25"/>
              <p:cNvSpPr/>
              <p:nvPr/>
            </p:nvSpPr>
            <p:spPr>
              <a:xfrm>
                <a:off x="7959600" y="3804120"/>
                <a:ext cx="408600" cy="133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99" name="CustomShape 26"/>
              <p:cNvSpPr/>
              <p:nvPr/>
            </p:nvSpPr>
            <p:spPr>
              <a:xfrm>
                <a:off x="7959600" y="4703400"/>
                <a:ext cx="408600" cy="4392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00" name="Group 27"/>
            <p:cNvGrpSpPr/>
            <p:nvPr/>
          </p:nvGrpSpPr>
          <p:grpSpPr>
            <a:xfrm>
              <a:off x="8551800" y="2904120"/>
              <a:ext cx="408600" cy="2238480"/>
              <a:chOff x="8551800" y="2904120"/>
              <a:chExt cx="408600" cy="2238480"/>
            </a:xfrm>
          </p:grpSpPr>
          <p:sp>
            <p:nvSpPr>
              <p:cNvPr id="101" name="CustomShape 28"/>
              <p:cNvSpPr/>
              <p:nvPr/>
            </p:nvSpPr>
            <p:spPr>
              <a:xfrm>
                <a:off x="8551800" y="4253760"/>
                <a:ext cx="408600" cy="88884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02" name="CustomShape 29"/>
              <p:cNvSpPr/>
              <p:nvPr/>
            </p:nvSpPr>
            <p:spPr>
              <a:xfrm>
                <a:off x="8551800" y="3354120"/>
                <a:ext cx="408600" cy="178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03" name="CustomShape 30"/>
              <p:cNvSpPr/>
              <p:nvPr/>
            </p:nvSpPr>
            <p:spPr>
              <a:xfrm>
                <a:off x="8551800" y="3804120"/>
                <a:ext cx="408600" cy="133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04" name="CustomShape 31"/>
              <p:cNvSpPr/>
              <p:nvPr/>
            </p:nvSpPr>
            <p:spPr>
              <a:xfrm>
                <a:off x="8551800" y="2904120"/>
                <a:ext cx="408600" cy="22384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05" name="CustomShape 32"/>
              <p:cNvSpPr/>
              <p:nvPr/>
            </p:nvSpPr>
            <p:spPr>
              <a:xfrm>
                <a:off x="8551800" y="4703400"/>
                <a:ext cx="408600" cy="4392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sp>
        <p:nvSpPr>
          <p:cNvPr id="106" name="PlaceHolder 3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107" name="PlaceHolder 3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xmlns:p14="http://schemas.microsoft.com/office/powerpoint/2010/main">
    <mc:Choice Requires="p14">
      <p:transition p14:dur="10" advTm="20000"/>
    </mc:Choice>
    <mc:Fallback xmlns="">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599191"/>
        </a:solidFill>
        <a:effectLst/>
      </p:bgPr>
    </p:bg>
    <p:spTree>
      <p:nvGrpSpPr>
        <p:cNvPr id="1" name=""/>
        <p:cNvGrpSpPr/>
        <p:nvPr/>
      </p:nvGrpSpPr>
      <p:grpSpPr>
        <a:xfrm>
          <a:off x="0" y="0"/>
          <a:ext cx="0" cy="0"/>
          <a:chOff x="0" y="0"/>
          <a:chExt cx="0" cy="0"/>
        </a:xfrm>
      </p:grpSpPr>
      <p:grpSp>
        <p:nvGrpSpPr>
          <p:cNvPr id="144" name="Group 1"/>
          <p:cNvGrpSpPr/>
          <p:nvPr/>
        </p:nvGrpSpPr>
        <p:grpSpPr>
          <a:xfrm>
            <a:off x="-720" y="4099320"/>
            <a:ext cx="9142920" cy="1043280"/>
            <a:chOff x="-720" y="4099320"/>
            <a:chExt cx="9142920" cy="1043280"/>
          </a:xfrm>
        </p:grpSpPr>
        <p:grpSp>
          <p:nvGrpSpPr>
            <p:cNvPr id="145" name="Group 2"/>
            <p:cNvGrpSpPr/>
            <p:nvPr/>
          </p:nvGrpSpPr>
          <p:grpSpPr>
            <a:xfrm>
              <a:off x="-720" y="4309200"/>
              <a:ext cx="230400" cy="833400"/>
              <a:chOff x="-720" y="4309200"/>
              <a:chExt cx="230400" cy="833400"/>
            </a:xfrm>
          </p:grpSpPr>
          <p:sp>
            <p:nvSpPr>
              <p:cNvPr id="146" name="CustomShape 3"/>
              <p:cNvSpPr/>
              <p:nvPr/>
            </p:nvSpPr>
            <p:spPr>
              <a:xfrm flipH="1">
                <a:off x="-72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47" name="CustomShape 4"/>
              <p:cNvSpPr/>
              <p:nvPr/>
            </p:nvSpPr>
            <p:spPr>
              <a:xfrm flipH="1">
                <a:off x="-72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48" name="CustomShape 5"/>
              <p:cNvSpPr/>
              <p:nvPr/>
            </p:nvSpPr>
            <p:spPr>
              <a:xfrm flipH="1">
                <a:off x="-72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49" name="CustomShape 6"/>
              <p:cNvSpPr/>
              <p:nvPr/>
            </p:nvSpPr>
            <p:spPr>
              <a:xfrm flipH="1">
                <a:off x="-72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50" name="Group 7"/>
            <p:cNvGrpSpPr/>
            <p:nvPr/>
          </p:nvGrpSpPr>
          <p:grpSpPr>
            <a:xfrm>
              <a:off x="370800" y="4099320"/>
              <a:ext cx="230400" cy="1043280"/>
              <a:chOff x="370800" y="4099320"/>
              <a:chExt cx="230400" cy="1043280"/>
            </a:xfrm>
          </p:grpSpPr>
          <p:sp>
            <p:nvSpPr>
              <p:cNvPr id="151" name="CustomShape 8"/>
              <p:cNvSpPr/>
              <p:nvPr/>
            </p:nvSpPr>
            <p:spPr>
              <a:xfrm flipH="1">
                <a:off x="3708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2" name="CustomShape 9"/>
              <p:cNvSpPr/>
              <p:nvPr/>
            </p:nvSpPr>
            <p:spPr>
              <a:xfrm flipH="1">
                <a:off x="37080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3" name="CustomShape 10"/>
              <p:cNvSpPr/>
              <p:nvPr/>
            </p:nvSpPr>
            <p:spPr>
              <a:xfrm flipH="1">
                <a:off x="37080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4" name="CustomShape 11"/>
              <p:cNvSpPr/>
              <p:nvPr/>
            </p:nvSpPr>
            <p:spPr>
              <a:xfrm flipH="1">
                <a:off x="37080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5" name="CustomShape 12"/>
              <p:cNvSpPr/>
              <p:nvPr/>
            </p:nvSpPr>
            <p:spPr>
              <a:xfrm flipH="1">
                <a:off x="37080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56" name="Group 13"/>
            <p:cNvGrpSpPr/>
            <p:nvPr/>
          </p:nvGrpSpPr>
          <p:grpSpPr>
            <a:xfrm>
              <a:off x="741960" y="4309200"/>
              <a:ext cx="230400" cy="833400"/>
              <a:chOff x="741960" y="4309200"/>
              <a:chExt cx="230400" cy="833400"/>
            </a:xfrm>
          </p:grpSpPr>
          <p:sp>
            <p:nvSpPr>
              <p:cNvPr id="157" name="CustomShape 14"/>
              <p:cNvSpPr/>
              <p:nvPr/>
            </p:nvSpPr>
            <p:spPr>
              <a:xfrm flipH="1">
                <a:off x="74196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8" name="CustomShape 15"/>
              <p:cNvSpPr/>
              <p:nvPr/>
            </p:nvSpPr>
            <p:spPr>
              <a:xfrm flipH="1">
                <a:off x="74196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59" name="CustomShape 16"/>
              <p:cNvSpPr/>
              <p:nvPr/>
            </p:nvSpPr>
            <p:spPr>
              <a:xfrm flipH="1">
                <a:off x="74196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0" name="CustomShape 17"/>
              <p:cNvSpPr/>
              <p:nvPr/>
            </p:nvSpPr>
            <p:spPr>
              <a:xfrm flipH="1">
                <a:off x="74196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61" name="Group 18"/>
            <p:cNvGrpSpPr/>
            <p:nvPr/>
          </p:nvGrpSpPr>
          <p:grpSpPr>
            <a:xfrm>
              <a:off x="1113480" y="4519080"/>
              <a:ext cx="230400" cy="623520"/>
              <a:chOff x="1113480" y="4519080"/>
              <a:chExt cx="230400" cy="623520"/>
            </a:xfrm>
          </p:grpSpPr>
          <p:sp>
            <p:nvSpPr>
              <p:cNvPr id="162" name="CustomShape 19"/>
              <p:cNvSpPr/>
              <p:nvPr/>
            </p:nvSpPr>
            <p:spPr>
              <a:xfrm flipH="1">
                <a:off x="111348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3" name="CustomShape 20"/>
              <p:cNvSpPr/>
              <p:nvPr/>
            </p:nvSpPr>
            <p:spPr>
              <a:xfrm flipH="1">
                <a:off x="111348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4" name="CustomShape 21"/>
              <p:cNvSpPr/>
              <p:nvPr/>
            </p:nvSpPr>
            <p:spPr>
              <a:xfrm flipH="1">
                <a:off x="111348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65" name="Group 22"/>
            <p:cNvGrpSpPr/>
            <p:nvPr/>
          </p:nvGrpSpPr>
          <p:grpSpPr>
            <a:xfrm>
              <a:off x="1856160" y="4099320"/>
              <a:ext cx="230400" cy="1043280"/>
              <a:chOff x="1856160" y="4099320"/>
              <a:chExt cx="230400" cy="1043280"/>
            </a:xfrm>
          </p:grpSpPr>
          <p:sp>
            <p:nvSpPr>
              <p:cNvPr id="166" name="CustomShape 23"/>
              <p:cNvSpPr/>
              <p:nvPr/>
            </p:nvSpPr>
            <p:spPr>
              <a:xfrm flipH="1">
                <a:off x="185616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7" name="CustomShape 24"/>
              <p:cNvSpPr/>
              <p:nvPr/>
            </p:nvSpPr>
            <p:spPr>
              <a:xfrm flipH="1">
                <a:off x="185616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8" name="CustomShape 25"/>
              <p:cNvSpPr/>
              <p:nvPr/>
            </p:nvSpPr>
            <p:spPr>
              <a:xfrm flipH="1">
                <a:off x="185616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69" name="CustomShape 26"/>
              <p:cNvSpPr/>
              <p:nvPr/>
            </p:nvSpPr>
            <p:spPr>
              <a:xfrm flipH="1">
                <a:off x="185616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0" name="CustomShape 27"/>
              <p:cNvSpPr/>
              <p:nvPr/>
            </p:nvSpPr>
            <p:spPr>
              <a:xfrm flipH="1">
                <a:off x="185616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71" name="Group 28"/>
            <p:cNvGrpSpPr/>
            <p:nvPr/>
          </p:nvGrpSpPr>
          <p:grpSpPr>
            <a:xfrm>
              <a:off x="2227320" y="4309200"/>
              <a:ext cx="230400" cy="833400"/>
              <a:chOff x="2227320" y="4309200"/>
              <a:chExt cx="230400" cy="833400"/>
            </a:xfrm>
          </p:grpSpPr>
          <p:sp>
            <p:nvSpPr>
              <p:cNvPr id="172" name="CustomShape 29"/>
              <p:cNvSpPr/>
              <p:nvPr/>
            </p:nvSpPr>
            <p:spPr>
              <a:xfrm flipH="1">
                <a:off x="222732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3" name="CustomShape 30"/>
              <p:cNvSpPr/>
              <p:nvPr/>
            </p:nvSpPr>
            <p:spPr>
              <a:xfrm flipH="1">
                <a:off x="222732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4" name="CustomShape 31"/>
              <p:cNvSpPr/>
              <p:nvPr/>
            </p:nvSpPr>
            <p:spPr>
              <a:xfrm flipH="1">
                <a:off x="222732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5" name="CustomShape 32"/>
              <p:cNvSpPr/>
              <p:nvPr/>
            </p:nvSpPr>
            <p:spPr>
              <a:xfrm flipH="1">
                <a:off x="222732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76" name="Group 33"/>
            <p:cNvGrpSpPr/>
            <p:nvPr/>
          </p:nvGrpSpPr>
          <p:grpSpPr>
            <a:xfrm>
              <a:off x="2598840" y="4519080"/>
              <a:ext cx="230400" cy="623520"/>
              <a:chOff x="2598840" y="4519080"/>
              <a:chExt cx="230400" cy="623520"/>
            </a:xfrm>
          </p:grpSpPr>
          <p:sp>
            <p:nvSpPr>
              <p:cNvPr id="177" name="CustomShape 34"/>
              <p:cNvSpPr/>
              <p:nvPr/>
            </p:nvSpPr>
            <p:spPr>
              <a:xfrm flipH="1">
                <a:off x="259884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8" name="CustomShape 35"/>
              <p:cNvSpPr/>
              <p:nvPr/>
            </p:nvSpPr>
            <p:spPr>
              <a:xfrm flipH="1">
                <a:off x="259884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79" name="CustomShape 36"/>
              <p:cNvSpPr/>
              <p:nvPr/>
            </p:nvSpPr>
            <p:spPr>
              <a:xfrm flipH="1">
                <a:off x="259884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80" name="Group 37"/>
            <p:cNvGrpSpPr/>
            <p:nvPr/>
          </p:nvGrpSpPr>
          <p:grpSpPr>
            <a:xfrm>
              <a:off x="3341520" y="4099320"/>
              <a:ext cx="230400" cy="1043280"/>
              <a:chOff x="3341520" y="4099320"/>
              <a:chExt cx="230400" cy="1043280"/>
            </a:xfrm>
          </p:grpSpPr>
          <p:sp>
            <p:nvSpPr>
              <p:cNvPr id="181" name="CustomShape 38"/>
              <p:cNvSpPr/>
              <p:nvPr/>
            </p:nvSpPr>
            <p:spPr>
              <a:xfrm flipH="1">
                <a:off x="334152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2" name="CustomShape 39"/>
              <p:cNvSpPr/>
              <p:nvPr/>
            </p:nvSpPr>
            <p:spPr>
              <a:xfrm flipH="1">
                <a:off x="334152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3" name="CustomShape 40"/>
              <p:cNvSpPr/>
              <p:nvPr/>
            </p:nvSpPr>
            <p:spPr>
              <a:xfrm flipH="1">
                <a:off x="334152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4" name="CustomShape 41"/>
              <p:cNvSpPr/>
              <p:nvPr/>
            </p:nvSpPr>
            <p:spPr>
              <a:xfrm flipH="1">
                <a:off x="334152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5" name="CustomShape 42"/>
              <p:cNvSpPr/>
              <p:nvPr/>
            </p:nvSpPr>
            <p:spPr>
              <a:xfrm flipH="1">
                <a:off x="334152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86" name="Group 43"/>
            <p:cNvGrpSpPr/>
            <p:nvPr/>
          </p:nvGrpSpPr>
          <p:grpSpPr>
            <a:xfrm>
              <a:off x="3712680" y="4309200"/>
              <a:ext cx="230400" cy="833400"/>
              <a:chOff x="3712680" y="4309200"/>
              <a:chExt cx="230400" cy="833400"/>
            </a:xfrm>
          </p:grpSpPr>
          <p:sp>
            <p:nvSpPr>
              <p:cNvPr id="187" name="CustomShape 44"/>
              <p:cNvSpPr/>
              <p:nvPr/>
            </p:nvSpPr>
            <p:spPr>
              <a:xfrm flipH="1">
                <a:off x="371268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8" name="CustomShape 45"/>
              <p:cNvSpPr/>
              <p:nvPr/>
            </p:nvSpPr>
            <p:spPr>
              <a:xfrm flipH="1">
                <a:off x="371268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89" name="CustomShape 46"/>
              <p:cNvSpPr/>
              <p:nvPr/>
            </p:nvSpPr>
            <p:spPr>
              <a:xfrm flipH="1">
                <a:off x="371268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0" name="CustomShape 47"/>
              <p:cNvSpPr/>
              <p:nvPr/>
            </p:nvSpPr>
            <p:spPr>
              <a:xfrm flipH="1">
                <a:off x="371268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91" name="Group 48"/>
            <p:cNvGrpSpPr/>
            <p:nvPr/>
          </p:nvGrpSpPr>
          <p:grpSpPr>
            <a:xfrm>
              <a:off x="1484640" y="4309200"/>
              <a:ext cx="230400" cy="833400"/>
              <a:chOff x="1484640" y="4309200"/>
              <a:chExt cx="230400" cy="833400"/>
            </a:xfrm>
          </p:grpSpPr>
          <p:sp>
            <p:nvSpPr>
              <p:cNvPr id="192" name="CustomShape 49"/>
              <p:cNvSpPr/>
              <p:nvPr/>
            </p:nvSpPr>
            <p:spPr>
              <a:xfrm flipH="1">
                <a:off x="148464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3" name="CustomShape 50"/>
              <p:cNvSpPr/>
              <p:nvPr/>
            </p:nvSpPr>
            <p:spPr>
              <a:xfrm flipH="1">
                <a:off x="148464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4" name="CustomShape 51"/>
              <p:cNvSpPr/>
              <p:nvPr/>
            </p:nvSpPr>
            <p:spPr>
              <a:xfrm flipH="1">
                <a:off x="148464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5" name="CustomShape 52"/>
              <p:cNvSpPr/>
              <p:nvPr/>
            </p:nvSpPr>
            <p:spPr>
              <a:xfrm flipH="1">
                <a:off x="148464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196" name="Group 53"/>
            <p:cNvGrpSpPr/>
            <p:nvPr/>
          </p:nvGrpSpPr>
          <p:grpSpPr>
            <a:xfrm>
              <a:off x="4084200" y="4519080"/>
              <a:ext cx="230400" cy="623520"/>
              <a:chOff x="4084200" y="4519080"/>
              <a:chExt cx="230400" cy="623520"/>
            </a:xfrm>
          </p:grpSpPr>
          <p:sp>
            <p:nvSpPr>
              <p:cNvPr id="197" name="CustomShape 54"/>
              <p:cNvSpPr/>
              <p:nvPr/>
            </p:nvSpPr>
            <p:spPr>
              <a:xfrm flipH="1">
                <a:off x="40842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8" name="CustomShape 55"/>
              <p:cNvSpPr/>
              <p:nvPr/>
            </p:nvSpPr>
            <p:spPr>
              <a:xfrm flipH="1">
                <a:off x="408420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199" name="CustomShape 56"/>
              <p:cNvSpPr/>
              <p:nvPr/>
            </p:nvSpPr>
            <p:spPr>
              <a:xfrm flipH="1">
                <a:off x="408420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00" name="Group 57"/>
            <p:cNvGrpSpPr/>
            <p:nvPr/>
          </p:nvGrpSpPr>
          <p:grpSpPr>
            <a:xfrm>
              <a:off x="2970000" y="4309200"/>
              <a:ext cx="230400" cy="833400"/>
              <a:chOff x="2970000" y="4309200"/>
              <a:chExt cx="230400" cy="833400"/>
            </a:xfrm>
          </p:grpSpPr>
          <p:sp>
            <p:nvSpPr>
              <p:cNvPr id="201" name="CustomShape 58"/>
              <p:cNvSpPr/>
              <p:nvPr/>
            </p:nvSpPr>
            <p:spPr>
              <a:xfrm flipH="1">
                <a:off x="29700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2" name="CustomShape 59"/>
              <p:cNvSpPr/>
              <p:nvPr/>
            </p:nvSpPr>
            <p:spPr>
              <a:xfrm flipH="1">
                <a:off x="297000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3" name="CustomShape 60"/>
              <p:cNvSpPr/>
              <p:nvPr/>
            </p:nvSpPr>
            <p:spPr>
              <a:xfrm flipH="1">
                <a:off x="297000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4" name="CustomShape 61"/>
              <p:cNvSpPr/>
              <p:nvPr/>
            </p:nvSpPr>
            <p:spPr>
              <a:xfrm flipH="1">
                <a:off x="297000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05" name="Group 62"/>
            <p:cNvGrpSpPr/>
            <p:nvPr/>
          </p:nvGrpSpPr>
          <p:grpSpPr>
            <a:xfrm>
              <a:off x="4455360" y="4309200"/>
              <a:ext cx="230400" cy="833400"/>
              <a:chOff x="4455360" y="4309200"/>
              <a:chExt cx="230400" cy="833400"/>
            </a:xfrm>
          </p:grpSpPr>
          <p:sp>
            <p:nvSpPr>
              <p:cNvPr id="206" name="CustomShape 63"/>
              <p:cNvSpPr/>
              <p:nvPr/>
            </p:nvSpPr>
            <p:spPr>
              <a:xfrm flipH="1">
                <a:off x="445536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7" name="CustomShape 64"/>
              <p:cNvSpPr/>
              <p:nvPr/>
            </p:nvSpPr>
            <p:spPr>
              <a:xfrm flipH="1">
                <a:off x="445536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8" name="CustomShape 65"/>
              <p:cNvSpPr/>
              <p:nvPr/>
            </p:nvSpPr>
            <p:spPr>
              <a:xfrm flipH="1">
                <a:off x="445536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09" name="CustomShape 66"/>
              <p:cNvSpPr/>
              <p:nvPr/>
            </p:nvSpPr>
            <p:spPr>
              <a:xfrm flipH="1">
                <a:off x="445536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10" name="Group 67"/>
            <p:cNvGrpSpPr/>
            <p:nvPr/>
          </p:nvGrpSpPr>
          <p:grpSpPr>
            <a:xfrm>
              <a:off x="4826880" y="4099320"/>
              <a:ext cx="230400" cy="1043280"/>
              <a:chOff x="4826880" y="4099320"/>
              <a:chExt cx="230400" cy="1043280"/>
            </a:xfrm>
          </p:grpSpPr>
          <p:sp>
            <p:nvSpPr>
              <p:cNvPr id="211" name="CustomShape 68"/>
              <p:cNvSpPr/>
              <p:nvPr/>
            </p:nvSpPr>
            <p:spPr>
              <a:xfrm flipH="1">
                <a:off x="482688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2" name="CustomShape 69"/>
              <p:cNvSpPr/>
              <p:nvPr/>
            </p:nvSpPr>
            <p:spPr>
              <a:xfrm flipH="1">
                <a:off x="482688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3" name="CustomShape 70"/>
              <p:cNvSpPr/>
              <p:nvPr/>
            </p:nvSpPr>
            <p:spPr>
              <a:xfrm flipH="1">
                <a:off x="482688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4" name="CustomShape 71"/>
              <p:cNvSpPr/>
              <p:nvPr/>
            </p:nvSpPr>
            <p:spPr>
              <a:xfrm flipH="1">
                <a:off x="482688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5" name="CustomShape 72"/>
              <p:cNvSpPr/>
              <p:nvPr/>
            </p:nvSpPr>
            <p:spPr>
              <a:xfrm flipH="1">
                <a:off x="482688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16" name="Group 73"/>
            <p:cNvGrpSpPr/>
            <p:nvPr/>
          </p:nvGrpSpPr>
          <p:grpSpPr>
            <a:xfrm>
              <a:off x="5198400" y="4309200"/>
              <a:ext cx="230400" cy="833400"/>
              <a:chOff x="5198400" y="4309200"/>
              <a:chExt cx="230400" cy="833400"/>
            </a:xfrm>
          </p:grpSpPr>
          <p:sp>
            <p:nvSpPr>
              <p:cNvPr id="217" name="CustomShape 74"/>
              <p:cNvSpPr/>
              <p:nvPr/>
            </p:nvSpPr>
            <p:spPr>
              <a:xfrm flipH="1">
                <a:off x="51984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8" name="CustomShape 75"/>
              <p:cNvSpPr/>
              <p:nvPr/>
            </p:nvSpPr>
            <p:spPr>
              <a:xfrm flipH="1">
                <a:off x="519840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19" name="CustomShape 76"/>
              <p:cNvSpPr/>
              <p:nvPr/>
            </p:nvSpPr>
            <p:spPr>
              <a:xfrm flipH="1">
                <a:off x="519840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0" name="CustomShape 77"/>
              <p:cNvSpPr/>
              <p:nvPr/>
            </p:nvSpPr>
            <p:spPr>
              <a:xfrm flipH="1">
                <a:off x="519840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21" name="Group 78"/>
            <p:cNvGrpSpPr/>
            <p:nvPr/>
          </p:nvGrpSpPr>
          <p:grpSpPr>
            <a:xfrm>
              <a:off x="5569560" y="4519080"/>
              <a:ext cx="230400" cy="623520"/>
              <a:chOff x="5569560" y="4519080"/>
              <a:chExt cx="230400" cy="623520"/>
            </a:xfrm>
          </p:grpSpPr>
          <p:sp>
            <p:nvSpPr>
              <p:cNvPr id="222" name="CustomShape 79"/>
              <p:cNvSpPr/>
              <p:nvPr/>
            </p:nvSpPr>
            <p:spPr>
              <a:xfrm flipH="1">
                <a:off x="556956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3" name="CustomShape 80"/>
              <p:cNvSpPr/>
              <p:nvPr/>
            </p:nvSpPr>
            <p:spPr>
              <a:xfrm flipH="1">
                <a:off x="556956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4" name="CustomShape 81"/>
              <p:cNvSpPr/>
              <p:nvPr/>
            </p:nvSpPr>
            <p:spPr>
              <a:xfrm flipH="1">
                <a:off x="556956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25" name="Group 82"/>
            <p:cNvGrpSpPr/>
            <p:nvPr/>
          </p:nvGrpSpPr>
          <p:grpSpPr>
            <a:xfrm>
              <a:off x="5941080" y="4309200"/>
              <a:ext cx="230400" cy="833400"/>
              <a:chOff x="5941080" y="4309200"/>
              <a:chExt cx="230400" cy="833400"/>
            </a:xfrm>
          </p:grpSpPr>
          <p:sp>
            <p:nvSpPr>
              <p:cNvPr id="226" name="CustomShape 83"/>
              <p:cNvSpPr/>
              <p:nvPr/>
            </p:nvSpPr>
            <p:spPr>
              <a:xfrm flipH="1">
                <a:off x="594108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7" name="CustomShape 84"/>
              <p:cNvSpPr/>
              <p:nvPr/>
            </p:nvSpPr>
            <p:spPr>
              <a:xfrm flipH="1">
                <a:off x="594108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8" name="CustomShape 85"/>
              <p:cNvSpPr/>
              <p:nvPr/>
            </p:nvSpPr>
            <p:spPr>
              <a:xfrm flipH="1">
                <a:off x="594108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29" name="CustomShape 86"/>
              <p:cNvSpPr/>
              <p:nvPr/>
            </p:nvSpPr>
            <p:spPr>
              <a:xfrm flipH="1">
                <a:off x="594108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30" name="Group 87"/>
            <p:cNvGrpSpPr/>
            <p:nvPr/>
          </p:nvGrpSpPr>
          <p:grpSpPr>
            <a:xfrm>
              <a:off x="6312240" y="4099320"/>
              <a:ext cx="230400" cy="1043280"/>
              <a:chOff x="6312240" y="4099320"/>
              <a:chExt cx="230400" cy="1043280"/>
            </a:xfrm>
          </p:grpSpPr>
          <p:sp>
            <p:nvSpPr>
              <p:cNvPr id="231" name="CustomShape 88"/>
              <p:cNvSpPr/>
              <p:nvPr/>
            </p:nvSpPr>
            <p:spPr>
              <a:xfrm flipH="1">
                <a:off x="631224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2" name="CustomShape 89"/>
              <p:cNvSpPr/>
              <p:nvPr/>
            </p:nvSpPr>
            <p:spPr>
              <a:xfrm flipH="1">
                <a:off x="631224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3" name="CustomShape 90"/>
              <p:cNvSpPr/>
              <p:nvPr/>
            </p:nvSpPr>
            <p:spPr>
              <a:xfrm flipH="1">
                <a:off x="631224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4" name="CustomShape 91"/>
              <p:cNvSpPr/>
              <p:nvPr/>
            </p:nvSpPr>
            <p:spPr>
              <a:xfrm flipH="1">
                <a:off x="631224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5" name="CustomShape 92"/>
              <p:cNvSpPr/>
              <p:nvPr/>
            </p:nvSpPr>
            <p:spPr>
              <a:xfrm flipH="1">
                <a:off x="631224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36" name="Group 93"/>
            <p:cNvGrpSpPr/>
            <p:nvPr/>
          </p:nvGrpSpPr>
          <p:grpSpPr>
            <a:xfrm>
              <a:off x="6683760" y="4309200"/>
              <a:ext cx="230400" cy="833400"/>
              <a:chOff x="6683760" y="4309200"/>
              <a:chExt cx="230400" cy="833400"/>
            </a:xfrm>
          </p:grpSpPr>
          <p:sp>
            <p:nvSpPr>
              <p:cNvPr id="237" name="CustomShape 94"/>
              <p:cNvSpPr/>
              <p:nvPr/>
            </p:nvSpPr>
            <p:spPr>
              <a:xfrm flipH="1">
                <a:off x="668376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8" name="CustomShape 95"/>
              <p:cNvSpPr/>
              <p:nvPr/>
            </p:nvSpPr>
            <p:spPr>
              <a:xfrm flipH="1">
                <a:off x="668376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39" name="CustomShape 96"/>
              <p:cNvSpPr/>
              <p:nvPr/>
            </p:nvSpPr>
            <p:spPr>
              <a:xfrm flipH="1">
                <a:off x="668376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0" name="CustomShape 97"/>
              <p:cNvSpPr/>
              <p:nvPr/>
            </p:nvSpPr>
            <p:spPr>
              <a:xfrm flipH="1">
                <a:off x="668376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41" name="Group 98"/>
            <p:cNvGrpSpPr/>
            <p:nvPr/>
          </p:nvGrpSpPr>
          <p:grpSpPr>
            <a:xfrm>
              <a:off x="7054920" y="4519080"/>
              <a:ext cx="230400" cy="623520"/>
              <a:chOff x="7054920" y="4519080"/>
              <a:chExt cx="230400" cy="623520"/>
            </a:xfrm>
          </p:grpSpPr>
          <p:sp>
            <p:nvSpPr>
              <p:cNvPr id="242" name="CustomShape 99"/>
              <p:cNvSpPr/>
              <p:nvPr/>
            </p:nvSpPr>
            <p:spPr>
              <a:xfrm flipH="1">
                <a:off x="705492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3" name="CustomShape 100"/>
              <p:cNvSpPr/>
              <p:nvPr/>
            </p:nvSpPr>
            <p:spPr>
              <a:xfrm flipH="1">
                <a:off x="705492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4" name="CustomShape 101"/>
              <p:cNvSpPr/>
              <p:nvPr/>
            </p:nvSpPr>
            <p:spPr>
              <a:xfrm flipH="1">
                <a:off x="705492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45" name="Group 102"/>
            <p:cNvGrpSpPr/>
            <p:nvPr/>
          </p:nvGrpSpPr>
          <p:grpSpPr>
            <a:xfrm>
              <a:off x="7797600" y="4099320"/>
              <a:ext cx="230400" cy="1043280"/>
              <a:chOff x="7797600" y="4099320"/>
              <a:chExt cx="230400" cy="1043280"/>
            </a:xfrm>
          </p:grpSpPr>
          <p:sp>
            <p:nvSpPr>
              <p:cNvPr id="246" name="CustomShape 103"/>
              <p:cNvSpPr/>
              <p:nvPr/>
            </p:nvSpPr>
            <p:spPr>
              <a:xfrm flipH="1">
                <a:off x="77976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7" name="CustomShape 104"/>
              <p:cNvSpPr/>
              <p:nvPr/>
            </p:nvSpPr>
            <p:spPr>
              <a:xfrm flipH="1">
                <a:off x="779760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8" name="CustomShape 105"/>
              <p:cNvSpPr/>
              <p:nvPr/>
            </p:nvSpPr>
            <p:spPr>
              <a:xfrm flipH="1">
                <a:off x="7797600" y="451872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49" name="CustomShape 106"/>
              <p:cNvSpPr/>
              <p:nvPr/>
            </p:nvSpPr>
            <p:spPr>
              <a:xfrm flipH="1">
                <a:off x="7797600" y="4099320"/>
                <a:ext cx="230400" cy="104328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0" name="CustomShape 107"/>
              <p:cNvSpPr/>
              <p:nvPr/>
            </p:nvSpPr>
            <p:spPr>
              <a:xfrm flipH="1">
                <a:off x="7797600" y="493812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51" name="Group 108"/>
            <p:cNvGrpSpPr/>
            <p:nvPr/>
          </p:nvGrpSpPr>
          <p:grpSpPr>
            <a:xfrm>
              <a:off x="8169120" y="4309200"/>
              <a:ext cx="230400" cy="833400"/>
              <a:chOff x="8169120" y="4309200"/>
              <a:chExt cx="230400" cy="833400"/>
            </a:xfrm>
          </p:grpSpPr>
          <p:sp>
            <p:nvSpPr>
              <p:cNvPr id="252" name="CustomShape 109"/>
              <p:cNvSpPr/>
              <p:nvPr/>
            </p:nvSpPr>
            <p:spPr>
              <a:xfrm flipH="1">
                <a:off x="816912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3" name="CustomShape 110"/>
              <p:cNvSpPr/>
              <p:nvPr/>
            </p:nvSpPr>
            <p:spPr>
              <a:xfrm flipH="1">
                <a:off x="816912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4" name="CustomShape 111"/>
              <p:cNvSpPr/>
              <p:nvPr/>
            </p:nvSpPr>
            <p:spPr>
              <a:xfrm flipH="1">
                <a:off x="816912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5" name="CustomShape 112"/>
              <p:cNvSpPr/>
              <p:nvPr/>
            </p:nvSpPr>
            <p:spPr>
              <a:xfrm flipH="1">
                <a:off x="816912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56" name="Group 113"/>
            <p:cNvGrpSpPr/>
            <p:nvPr/>
          </p:nvGrpSpPr>
          <p:grpSpPr>
            <a:xfrm>
              <a:off x="7426440" y="4309200"/>
              <a:ext cx="230400" cy="833400"/>
              <a:chOff x="7426440" y="4309200"/>
              <a:chExt cx="230400" cy="833400"/>
            </a:xfrm>
          </p:grpSpPr>
          <p:sp>
            <p:nvSpPr>
              <p:cNvPr id="257" name="CustomShape 114"/>
              <p:cNvSpPr/>
              <p:nvPr/>
            </p:nvSpPr>
            <p:spPr>
              <a:xfrm flipH="1">
                <a:off x="742644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8" name="CustomShape 115"/>
              <p:cNvSpPr/>
              <p:nvPr/>
            </p:nvSpPr>
            <p:spPr>
              <a:xfrm flipH="1">
                <a:off x="742644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59" name="CustomShape 116"/>
              <p:cNvSpPr/>
              <p:nvPr/>
            </p:nvSpPr>
            <p:spPr>
              <a:xfrm flipH="1">
                <a:off x="742644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0" name="CustomShape 117"/>
              <p:cNvSpPr/>
              <p:nvPr/>
            </p:nvSpPr>
            <p:spPr>
              <a:xfrm flipH="1">
                <a:off x="742644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61" name="Group 118"/>
            <p:cNvGrpSpPr/>
            <p:nvPr/>
          </p:nvGrpSpPr>
          <p:grpSpPr>
            <a:xfrm>
              <a:off x="8540280" y="4519080"/>
              <a:ext cx="230400" cy="623520"/>
              <a:chOff x="8540280" y="4519080"/>
              <a:chExt cx="230400" cy="623520"/>
            </a:xfrm>
          </p:grpSpPr>
          <p:sp>
            <p:nvSpPr>
              <p:cNvPr id="262" name="CustomShape 119"/>
              <p:cNvSpPr/>
              <p:nvPr/>
            </p:nvSpPr>
            <p:spPr>
              <a:xfrm flipH="1">
                <a:off x="854028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3" name="CustomShape 120"/>
              <p:cNvSpPr/>
              <p:nvPr/>
            </p:nvSpPr>
            <p:spPr>
              <a:xfrm flipH="1">
                <a:off x="854028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4" name="CustomShape 121"/>
              <p:cNvSpPr/>
              <p:nvPr/>
            </p:nvSpPr>
            <p:spPr>
              <a:xfrm flipH="1">
                <a:off x="854028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265" name="Group 122"/>
            <p:cNvGrpSpPr/>
            <p:nvPr/>
          </p:nvGrpSpPr>
          <p:grpSpPr>
            <a:xfrm>
              <a:off x="8911800" y="4309200"/>
              <a:ext cx="230400" cy="833400"/>
              <a:chOff x="8911800" y="4309200"/>
              <a:chExt cx="230400" cy="833400"/>
            </a:xfrm>
          </p:grpSpPr>
          <p:sp>
            <p:nvSpPr>
              <p:cNvPr id="266" name="CustomShape 123"/>
              <p:cNvSpPr/>
              <p:nvPr/>
            </p:nvSpPr>
            <p:spPr>
              <a:xfrm flipH="1">
                <a:off x="8911800" y="4728600"/>
                <a:ext cx="230400" cy="4140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7" name="CustomShape 124"/>
              <p:cNvSpPr/>
              <p:nvPr/>
            </p:nvSpPr>
            <p:spPr>
              <a:xfrm flipH="1">
                <a:off x="8911800" y="4309200"/>
                <a:ext cx="230400" cy="83340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8" name="CustomShape 125"/>
              <p:cNvSpPr/>
              <p:nvPr/>
            </p:nvSpPr>
            <p:spPr>
              <a:xfrm flipH="1">
                <a:off x="8911800" y="4519080"/>
                <a:ext cx="230400" cy="6235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269" name="CustomShape 126"/>
              <p:cNvSpPr/>
              <p:nvPr/>
            </p:nvSpPr>
            <p:spPr>
              <a:xfrm flipH="1">
                <a:off x="8911800" y="4938480"/>
                <a:ext cx="230400" cy="204120"/>
              </a:xfrm>
              <a:prstGeom prst="round2SameRect">
                <a:avLst>
                  <a:gd name="adj1" fmla="val 50000"/>
                  <a:gd name="adj2" fmla="val 0"/>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sp>
        <p:nvSpPr>
          <p:cNvPr id="270" name="PlaceHolder 127"/>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271" name="PlaceHolder 128"/>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mc:AlternateContent xmlns:mc="http://schemas.openxmlformats.org/markup-compatibility/2006" xmlns:p14="http://schemas.microsoft.com/office/powerpoint/2010/main">
    <mc:Choice Requires="p14">
      <p:transition p14:dur="10" advTm="20000"/>
    </mc:Choice>
    <mc:Fallback xmlns="">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C0791B"/>
        </a:solidFill>
        <a:effectLst/>
      </p:bgPr>
    </p:bg>
    <p:spTree>
      <p:nvGrpSpPr>
        <p:cNvPr id="1" name=""/>
        <p:cNvGrpSpPr/>
        <p:nvPr/>
      </p:nvGrpSpPr>
      <p:grpSpPr>
        <a:xfrm>
          <a:off x="0" y="0"/>
          <a:ext cx="0" cy="0"/>
          <a:chOff x="0" y="0"/>
          <a:chExt cx="0" cy="0"/>
        </a:xfrm>
      </p:grpSpPr>
      <p:grpSp>
        <p:nvGrpSpPr>
          <p:cNvPr id="308" name="Group 1"/>
          <p:cNvGrpSpPr/>
          <p:nvPr/>
        </p:nvGrpSpPr>
        <p:grpSpPr>
          <a:xfrm>
            <a:off x="6866640" y="2160"/>
            <a:ext cx="2266560" cy="2599560"/>
            <a:chOff x="6866640" y="2160"/>
            <a:chExt cx="2266560" cy="2599560"/>
          </a:xfrm>
        </p:grpSpPr>
        <p:grpSp>
          <p:nvGrpSpPr>
            <p:cNvPr id="309" name="Group 2"/>
            <p:cNvGrpSpPr/>
            <p:nvPr/>
          </p:nvGrpSpPr>
          <p:grpSpPr>
            <a:xfrm>
              <a:off x="7144560" y="2160"/>
              <a:ext cx="1988640" cy="1988640"/>
              <a:chOff x="7144560" y="2160"/>
              <a:chExt cx="1988640" cy="1988640"/>
            </a:xfrm>
          </p:grpSpPr>
          <p:sp>
            <p:nvSpPr>
              <p:cNvPr id="310" name="CustomShape 3"/>
              <p:cNvSpPr/>
              <p:nvPr/>
            </p:nvSpPr>
            <p:spPr>
              <a:xfrm rot="12952200">
                <a:off x="7670520" y="528480"/>
                <a:ext cx="936000" cy="936000"/>
              </a:xfrm>
              <a:prstGeom prst="ellipse">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311" name="CustomShape 4"/>
              <p:cNvSpPr/>
              <p:nvPr/>
            </p:nvSpPr>
            <p:spPr>
              <a:xfrm rot="12952200">
                <a:off x="7670520" y="528480"/>
                <a:ext cx="936000" cy="936000"/>
              </a:xfrm>
              <a:prstGeom prst="pie">
                <a:avLst>
                  <a:gd name="adj1" fmla="val 19376841"/>
                  <a:gd name="adj2" fmla="val 12313574"/>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312" name="CustomShape 5"/>
              <p:cNvSpPr/>
              <p:nvPr/>
            </p:nvSpPr>
            <p:spPr>
              <a:xfrm rot="12951000">
                <a:off x="7426440" y="284040"/>
                <a:ext cx="1424520" cy="1424160"/>
              </a:xfrm>
              <a:prstGeom prst="ellipse">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313" name="Group 6"/>
            <p:cNvGrpSpPr/>
            <p:nvPr/>
          </p:nvGrpSpPr>
          <p:grpSpPr>
            <a:xfrm>
              <a:off x="8283600" y="1807920"/>
              <a:ext cx="793800" cy="793800"/>
              <a:chOff x="8283600" y="1807920"/>
              <a:chExt cx="793800" cy="793800"/>
            </a:xfrm>
          </p:grpSpPr>
          <p:sp>
            <p:nvSpPr>
              <p:cNvPr id="314" name="CustomShape 7"/>
              <p:cNvSpPr/>
              <p:nvPr/>
            </p:nvSpPr>
            <p:spPr>
              <a:xfrm rot="2152200">
                <a:off x="8395920" y="1920240"/>
                <a:ext cx="568440" cy="568440"/>
              </a:xfrm>
              <a:prstGeom prst="ellipse">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315" name="CustomShape 8"/>
              <p:cNvSpPr/>
              <p:nvPr/>
            </p:nvSpPr>
            <p:spPr>
              <a:xfrm rot="2150400">
                <a:off x="8484480" y="2007720"/>
                <a:ext cx="392040" cy="392040"/>
              </a:xfrm>
              <a:prstGeom prst="ellipse">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316" name="CustomShape 9"/>
              <p:cNvSpPr/>
              <p:nvPr/>
            </p:nvSpPr>
            <p:spPr>
              <a:xfrm rot="2150400">
                <a:off x="8484480" y="2007720"/>
                <a:ext cx="392040" cy="392040"/>
              </a:xfrm>
              <a:prstGeom prst="pie">
                <a:avLst>
                  <a:gd name="adj1" fmla="val 5699893"/>
                  <a:gd name="adj2" fmla="val 12313574"/>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nvGrpSpPr>
            <p:cNvPr id="317" name="Group 10"/>
            <p:cNvGrpSpPr/>
            <p:nvPr/>
          </p:nvGrpSpPr>
          <p:grpSpPr>
            <a:xfrm>
              <a:off x="6866640" y="118440"/>
              <a:ext cx="547560" cy="547200"/>
              <a:chOff x="6866640" y="118440"/>
              <a:chExt cx="547560" cy="547200"/>
            </a:xfrm>
          </p:grpSpPr>
          <p:sp>
            <p:nvSpPr>
              <p:cNvPr id="318" name="CustomShape 11"/>
              <p:cNvSpPr/>
              <p:nvPr/>
            </p:nvSpPr>
            <p:spPr>
              <a:xfrm rot="2150400">
                <a:off x="6944400" y="195840"/>
                <a:ext cx="392040" cy="392040"/>
              </a:xfrm>
              <a:prstGeom prst="ellipse">
                <a:avLst/>
              </a:prstGeom>
              <a:solidFill>
                <a:schemeClr val="lt1">
                  <a:alpha val="9020"/>
                </a:schemeClr>
              </a:solidFill>
              <a:ln>
                <a:noFill/>
              </a:ln>
            </p:spPr>
            <p:style>
              <a:lnRef idx="0">
                <a:scrgbClr r="0" g="0" b="0"/>
              </a:lnRef>
              <a:fillRef idx="0">
                <a:scrgbClr r="0" g="0" b="0"/>
              </a:fillRef>
              <a:effectRef idx="0">
                <a:scrgbClr r="0" g="0" b="0"/>
              </a:effectRef>
              <a:fontRef idx="minor"/>
            </p:style>
          </p:sp>
          <p:sp>
            <p:nvSpPr>
              <p:cNvPr id="319" name="CustomShape 12"/>
              <p:cNvSpPr/>
              <p:nvPr/>
            </p:nvSpPr>
            <p:spPr>
              <a:xfrm rot="2150400">
                <a:off x="6944400" y="195840"/>
                <a:ext cx="392040" cy="392040"/>
              </a:xfrm>
              <a:prstGeom prst="pie">
                <a:avLst>
                  <a:gd name="adj1" fmla="val 5699893"/>
                  <a:gd name="adj2" fmla="val 12313574"/>
                </a:avLst>
              </a:prstGeom>
              <a:solidFill>
                <a:schemeClr val="lt1">
                  <a:alpha val="9020"/>
                </a:schemeClr>
              </a:solidFill>
              <a:ln>
                <a:noFill/>
              </a:ln>
            </p:spPr>
            <p:style>
              <a:lnRef idx="0">
                <a:scrgbClr r="0" g="0" b="0"/>
              </a:lnRef>
              <a:fillRef idx="0">
                <a:scrgbClr r="0" g="0" b="0"/>
              </a:fillRef>
              <a:effectRef idx="0">
                <a:scrgbClr r="0" g="0" b="0"/>
              </a:effectRef>
              <a:fontRef idx="minor"/>
            </p:style>
          </p:sp>
        </p:grpSp>
      </p:grpSp>
      <p:sp>
        <p:nvSpPr>
          <p:cNvPr id="320" name="PlaceHolder 13"/>
          <p:cNvSpPr>
            <a:spLocks noGrp="1"/>
          </p:cNvSpPr>
          <p:nvPr>
            <p:ph type="title"/>
          </p:nvPr>
        </p:nvSpPr>
        <p:spPr>
          <a:xfrm>
            <a:off x="457200" y="205200"/>
            <a:ext cx="8229240" cy="858600"/>
          </a:xfrm>
          <a:prstGeom prst="rect">
            <a:avLst/>
          </a:prstGeom>
        </p:spPr>
        <p:txBody>
          <a:bodyPr lIns="0" tIns="0" rIns="0" bIns="0" anchor="ctr"/>
          <a:lstStyle/>
          <a:p>
            <a:pPr algn="ctr"/>
            <a:r>
              <a:rPr lang="en-US" sz="4400" b="0" strike="noStrike" spc="-1">
                <a:latin typeface="Arial"/>
              </a:rPr>
              <a:t>Click to edit the title text format</a:t>
            </a:r>
          </a:p>
        </p:txBody>
      </p:sp>
      <p:sp>
        <p:nvSpPr>
          <p:cNvPr id="321" name="PlaceHolder 14"/>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mc:AlternateContent xmlns:mc="http://schemas.openxmlformats.org/markup-compatibility/2006" xmlns:p14="http://schemas.microsoft.com/office/powerpoint/2010/main">
    <mc:Choice Requires="p14">
      <p:transition p14:dur="10" advTm="20000"/>
    </mc:Choice>
    <mc:Fallback xmlns="">
      <p:transition advTm="20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3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7.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7.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64" name="CustomShape 1"/>
          <p:cNvSpPr/>
          <p:nvPr/>
        </p:nvSpPr>
        <p:spPr>
          <a:xfrm>
            <a:off x="824040" y="243720"/>
            <a:ext cx="4254480" cy="187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4800" b="1" strike="noStrike" spc="-1">
                <a:solidFill>
                  <a:srgbClr val="FFFFFF"/>
                </a:solidFill>
                <a:latin typeface="Times New Roman"/>
                <a:ea typeface="Times New Roman"/>
              </a:rPr>
              <a:t>No Hay Balas de Plata</a:t>
            </a:r>
            <a:r>
              <a:rPr lang="en-US" sz="4800" b="1" strike="noStrike" spc="-1">
                <a:solidFill>
                  <a:srgbClr val="FFFFFF"/>
                </a:solidFill>
                <a:latin typeface="Maven Pro"/>
                <a:ea typeface="Maven Pro"/>
              </a:rPr>
              <a:t> </a:t>
            </a:r>
            <a:endParaRPr lang="en-US" sz="4800" b="0" strike="noStrike" spc="-1">
              <a:latin typeface="Arial"/>
            </a:endParaRPr>
          </a:p>
        </p:txBody>
      </p:sp>
      <p:sp>
        <p:nvSpPr>
          <p:cNvPr id="365" name="CustomShape 2"/>
          <p:cNvSpPr/>
          <p:nvPr/>
        </p:nvSpPr>
        <p:spPr>
          <a:xfrm>
            <a:off x="824040" y="1954800"/>
            <a:ext cx="4254480" cy="920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800" b="1" strike="noStrike" spc="-1">
                <a:solidFill>
                  <a:srgbClr val="FFFFFF"/>
                </a:solidFill>
                <a:latin typeface="Times New Roman"/>
                <a:ea typeface="Times New Roman"/>
              </a:rPr>
              <a:t>Esencia y Accidentes de la Ingeniería de Software</a:t>
            </a:r>
            <a:endParaRPr lang="en-US" sz="1800" b="0" strike="noStrike" spc="-1">
              <a:latin typeface="Arial"/>
            </a:endParaRPr>
          </a:p>
          <a:p>
            <a:pPr algn="r">
              <a:lnSpc>
                <a:spcPct val="100000"/>
              </a:lnSpc>
            </a:pPr>
            <a:r>
              <a:rPr lang="en-US" sz="1200" b="1" strike="noStrike" spc="-1">
                <a:solidFill>
                  <a:srgbClr val="F3F3F3"/>
                </a:solidFill>
                <a:latin typeface="Times New Roman"/>
                <a:ea typeface="Times New Roman"/>
              </a:rPr>
              <a:t>Fredrick Brooks</a:t>
            </a:r>
            <a:endParaRPr lang="en-US" sz="1200" b="0" strike="noStrike" spc="-1">
              <a:latin typeface="Arial"/>
            </a:endParaRPr>
          </a:p>
        </p:txBody>
      </p:sp>
      <p:pic>
        <p:nvPicPr>
          <p:cNvPr id="366" name="Shape 279"/>
          <p:cNvPicPr/>
          <p:nvPr/>
        </p:nvPicPr>
        <p:blipFill>
          <a:blip r:embed="rId3"/>
          <a:stretch/>
        </p:blipFill>
        <p:spPr>
          <a:xfrm>
            <a:off x="1072080" y="2793600"/>
            <a:ext cx="3758760" cy="2348640"/>
          </a:xfrm>
          <a:prstGeom prst="rect">
            <a:avLst/>
          </a:prstGeom>
          <a:ln>
            <a:noFill/>
          </a:ln>
        </p:spPr>
      </p:pic>
      <p:sp>
        <p:nvSpPr>
          <p:cNvPr id="367" name="CustomShape 3"/>
          <p:cNvSpPr/>
          <p:nvPr/>
        </p:nvSpPr>
        <p:spPr>
          <a:xfrm>
            <a:off x="8643240" y="4533120"/>
            <a:ext cx="654480" cy="452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000" b="1" strike="noStrike" spc="-1">
                <a:solidFill>
                  <a:srgbClr val="FFFFFF"/>
                </a:solidFill>
                <a:latin typeface="Arial"/>
                <a:ea typeface="Arial"/>
              </a:rPr>
              <a:t>1</a:t>
            </a:r>
            <a:endParaRPr lang="en-US" sz="30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p14:dur="10" advClick="0" advTm="20000"/>
    </mc:Choice>
    <mc:Fallback>
      <p:transition advClick="0"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17" name="CustomShape 1"/>
          <p:cNvSpPr/>
          <p:nvPr/>
        </p:nvSpPr>
        <p:spPr>
          <a:xfrm>
            <a:off x="1643040" y="-664200"/>
            <a:ext cx="5856840" cy="187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t/>
            </a:r>
            <a:br/>
            <a:r>
              <a:rPr lang="en-US" sz="3600" b="0" strike="noStrike" spc="-1">
                <a:solidFill>
                  <a:srgbClr val="FFFFFF"/>
                </a:solidFill>
                <a:latin typeface="Times New Roman"/>
                <a:ea typeface="Times New Roman"/>
              </a:rPr>
              <a:t>Inteligencia Artificial</a:t>
            </a:r>
            <a:endParaRPr lang="en-US" sz="3600" b="0" strike="noStrike" spc="-1">
              <a:latin typeface="Arial"/>
            </a:endParaRPr>
          </a:p>
        </p:txBody>
      </p:sp>
      <p:pic>
        <p:nvPicPr>
          <p:cNvPr id="418" name="Shape 367"/>
          <p:cNvPicPr/>
          <p:nvPr/>
        </p:nvPicPr>
        <p:blipFill>
          <a:blip r:embed="rId3"/>
          <a:stretch/>
        </p:blipFill>
        <p:spPr>
          <a:xfrm>
            <a:off x="1692360" y="1364760"/>
            <a:ext cx="5758200" cy="3246120"/>
          </a:xfrm>
          <a:prstGeom prst="rect">
            <a:avLst/>
          </a:prstGeom>
          <a:ln>
            <a:noFill/>
          </a:ln>
        </p:spPr>
      </p:pic>
      <p:sp>
        <p:nvSpPr>
          <p:cNvPr id="419" name="CustomShape 2"/>
          <p:cNvSpPr/>
          <p:nvPr/>
        </p:nvSpPr>
        <p:spPr>
          <a:xfrm>
            <a:off x="8387640" y="4556880"/>
            <a:ext cx="755280" cy="585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10</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20" name="CustomShape 1"/>
          <p:cNvSpPr/>
          <p:nvPr/>
        </p:nvSpPr>
        <p:spPr>
          <a:xfrm>
            <a:off x="1643040" y="-1106640"/>
            <a:ext cx="5856840" cy="3572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3600" b="0" strike="noStrike" spc="-1">
                <a:solidFill>
                  <a:srgbClr val="FFFFFF"/>
                </a:solidFill>
                <a:latin typeface="Times New Roman"/>
                <a:ea typeface="Times New Roman"/>
              </a:rPr>
              <a:t>Sistemas Expertos</a:t>
            </a:r>
            <a:endParaRPr lang="en-US" sz="3600" b="0" strike="noStrike" spc="-1">
              <a:latin typeface="Arial"/>
            </a:endParaRPr>
          </a:p>
        </p:txBody>
      </p:sp>
      <p:pic>
        <p:nvPicPr>
          <p:cNvPr id="421" name="Shape 374"/>
          <p:cNvPicPr/>
          <p:nvPr/>
        </p:nvPicPr>
        <p:blipFill>
          <a:blip r:embed="rId3"/>
          <a:srcRect l="2651" r="-2651"/>
          <a:stretch/>
        </p:blipFill>
        <p:spPr>
          <a:xfrm>
            <a:off x="994320" y="1406160"/>
            <a:ext cx="4208400" cy="2786400"/>
          </a:xfrm>
          <a:prstGeom prst="rect">
            <a:avLst/>
          </a:prstGeom>
          <a:ln>
            <a:noFill/>
          </a:ln>
        </p:spPr>
      </p:pic>
      <p:pic>
        <p:nvPicPr>
          <p:cNvPr id="422" name="Shape 375"/>
          <p:cNvPicPr/>
          <p:nvPr/>
        </p:nvPicPr>
        <p:blipFill>
          <a:blip r:embed="rId4"/>
          <a:stretch/>
        </p:blipFill>
        <p:spPr>
          <a:xfrm>
            <a:off x="6015240" y="1084680"/>
            <a:ext cx="1884960" cy="3237480"/>
          </a:xfrm>
          <a:prstGeom prst="rect">
            <a:avLst/>
          </a:prstGeom>
          <a:ln>
            <a:noFill/>
          </a:ln>
        </p:spPr>
      </p:pic>
      <p:sp>
        <p:nvSpPr>
          <p:cNvPr id="423" name="CustomShape 2"/>
          <p:cNvSpPr/>
          <p:nvPr/>
        </p:nvSpPr>
        <p:spPr>
          <a:xfrm>
            <a:off x="8458200" y="4422600"/>
            <a:ext cx="684720" cy="720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11</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pic>
        <p:nvPicPr>
          <p:cNvPr id="424" name="Shape 381"/>
          <p:cNvPicPr/>
          <p:nvPr/>
        </p:nvPicPr>
        <p:blipFill>
          <a:blip r:embed="rId3"/>
          <a:stretch/>
        </p:blipFill>
        <p:spPr>
          <a:xfrm>
            <a:off x="614520" y="1297440"/>
            <a:ext cx="7914240" cy="2789640"/>
          </a:xfrm>
          <a:prstGeom prst="rect">
            <a:avLst/>
          </a:prstGeom>
          <a:ln>
            <a:noFill/>
          </a:ln>
        </p:spPr>
      </p:pic>
      <p:sp>
        <p:nvSpPr>
          <p:cNvPr id="425" name="CustomShape 1"/>
          <p:cNvSpPr/>
          <p:nvPr/>
        </p:nvSpPr>
        <p:spPr>
          <a:xfrm>
            <a:off x="1388520" y="229680"/>
            <a:ext cx="636588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15000"/>
              </a:lnSpc>
            </a:pPr>
            <a:r>
              <a:rPr lang="en-US" sz="3600" b="0" strike="noStrike" spc="-1">
                <a:solidFill>
                  <a:srgbClr val="FFFFFF"/>
                </a:solidFill>
                <a:latin typeface="Times New Roman"/>
                <a:ea typeface="Times New Roman"/>
              </a:rPr>
              <a:t>Programación Automática</a:t>
            </a:r>
            <a:endParaRPr lang="en-US" sz="3600" b="0" strike="noStrike" spc="-1">
              <a:latin typeface="Arial"/>
            </a:endParaRPr>
          </a:p>
          <a:p>
            <a:pPr>
              <a:lnSpc>
                <a:spcPct val="115000"/>
              </a:lnSpc>
              <a:spcBef>
                <a:spcPts val="1599"/>
              </a:spcBef>
              <a:spcAft>
                <a:spcPts val="1599"/>
              </a:spcAft>
            </a:pPr>
            <a:endParaRPr lang="en-US" sz="3600" b="0" strike="noStrike" spc="-1">
              <a:latin typeface="Arial"/>
            </a:endParaRPr>
          </a:p>
        </p:txBody>
      </p:sp>
      <p:sp>
        <p:nvSpPr>
          <p:cNvPr id="426" name="CustomShape 2"/>
          <p:cNvSpPr/>
          <p:nvPr/>
        </p:nvSpPr>
        <p:spPr>
          <a:xfrm>
            <a:off x="8529480" y="4493160"/>
            <a:ext cx="684720" cy="649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12</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27" name="CustomShape 1"/>
          <p:cNvSpPr/>
          <p:nvPr/>
        </p:nvSpPr>
        <p:spPr>
          <a:xfrm>
            <a:off x="1753560" y="229680"/>
            <a:ext cx="636588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spcAft>
                <a:spcPts val="1599"/>
              </a:spcAft>
            </a:pPr>
            <a:r>
              <a:rPr lang="en-US" sz="3600" b="1" strike="noStrike" spc="-1">
                <a:solidFill>
                  <a:srgbClr val="FFFFFF"/>
                </a:solidFill>
                <a:latin typeface="Times New Roman"/>
                <a:ea typeface="Times New Roman"/>
              </a:rPr>
              <a:t>Programación Gráfica</a:t>
            </a:r>
            <a:endParaRPr lang="en-US" sz="3600" b="0" strike="noStrike" spc="-1">
              <a:latin typeface="Arial"/>
            </a:endParaRPr>
          </a:p>
        </p:txBody>
      </p:sp>
      <p:pic>
        <p:nvPicPr>
          <p:cNvPr id="428" name="Shape 389"/>
          <p:cNvPicPr/>
          <p:nvPr/>
        </p:nvPicPr>
        <p:blipFill>
          <a:blip r:embed="rId3"/>
          <a:stretch/>
        </p:blipFill>
        <p:spPr>
          <a:xfrm>
            <a:off x="3391200" y="1493280"/>
            <a:ext cx="5599080" cy="3148920"/>
          </a:xfrm>
          <a:prstGeom prst="rect">
            <a:avLst/>
          </a:prstGeom>
          <a:ln>
            <a:noFill/>
          </a:ln>
        </p:spPr>
      </p:pic>
      <p:pic>
        <p:nvPicPr>
          <p:cNvPr id="429" name="Shape 390"/>
          <p:cNvPicPr/>
          <p:nvPr/>
        </p:nvPicPr>
        <p:blipFill>
          <a:blip r:embed="rId4"/>
          <a:stretch/>
        </p:blipFill>
        <p:spPr>
          <a:xfrm>
            <a:off x="350280" y="1056960"/>
            <a:ext cx="3592080" cy="2392920"/>
          </a:xfrm>
          <a:prstGeom prst="rect">
            <a:avLst/>
          </a:prstGeom>
          <a:ln>
            <a:noFill/>
          </a:ln>
        </p:spPr>
      </p:pic>
      <p:sp>
        <p:nvSpPr>
          <p:cNvPr id="430" name="CustomShape 2"/>
          <p:cNvSpPr/>
          <p:nvPr/>
        </p:nvSpPr>
        <p:spPr>
          <a:xfrm>
            <a:off x="8518680" y="4563720"/>
            <a:ext cx="624240" cy="5788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13</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31" name="CustomShape 1"/>
          <p:cNvSpPr/>
          <p:nvPr/>
        </p:nvSpPr>
        <p:spPr>
          <a:xfrm>
            <a:off x="1388520" y="229680"/>
            <a:ext cx="636588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3600" b="1" strike="noStrike" spc="-1">
                <a:solidFill>
                  <a:srgbClr val="FFFFFF"/>
                </a:solidFill>
                <a:latin typeface="Times New Roman"/>
                <a:ea typeface="Times New Roman"/>
              </a:rPr>
              <a:t>Verificación de programas</a:t>
            </a:r>
            <a:endParaRPr lang="en-US" sz="3600" b="0" strike="noStrike" spc="-1">
              <a:latin typeface="Arial"/>
            </a:endParaRPr>
          </a:p>
          <a:p>
            <a:pPr>
              <a:lnSpc>
                <a:spcPct val="115000"/>
              </a:lnSpc>
              <a:spcBef>
                <a:spcPts val="1599"/>
              </a:spcBef>
            </a:pPr>
            <a:endParaRPr lang="en-US" sz="3600" b="0" strike="noStrike" spc="-1">
              <a:latin typeface="Arial"/>
            </a:endParaRPr>
          </a:p>
          <a:p>
            <a:pPr>
              <a:lnSpc>
                <a:spcPct val="115000"/>
              </a:lnSpc>
              <a:spcBef>
                <a:spcPts val="1599"/>
              </a:spcBef>
              <a:spcAft>
                <a:spcPts val="1599"/>
              </a:spcAft>
            </a:pPr>
            <a:endParaRPr lang="en-US" sz="3600" b="0" strike="noStrike" spc="-1">
              <a:latin typeface="Arial"/>
            </a:endParaRPr>
          </a:p>
        </p:txBody>
      </p:sp>
      <p:pic>
        <p:nvPicPr>
          <p:cNvPr id="432" name="Shape 397"/>
          <p:cNvPicPr/>
          <p:nvPr/>
        </p:nvPicPr>
        <p:blipFill>
          <a:blip r:embed="rId3"/>
          <a:stretch/>
        </p:blipFill>
        <p:spPr>
          <a:xfrm>
            <a:off x="185400" y="1097640"/>
            <a:ext cx="3496680" cy="3496680"/>
          </a:xfrm>
          <a:prstGeom prst="rect">
            <a:avLst/>
          </a:prstGeom>
          <a:ln>
            <a:noFill/>
          </a:ln>
        </p:spPr>
      </p:pic>
      <p:pic>
        <p:nvPicPr>
          <p:cNvPr id="433" name="Shape 398"/>
          <p:cNvPicPr/>
          <p:nvPr/>
        </p:nvPicPr>
        <p:blipFill>
          <a:blip r:embed="rId4"/>
          <a:stretch/>
        </p:blipFill>
        <p:spPr>
          <a:xfrm>
            <a:off x="4231080" y="1097640"/>
            <a:ext cx="3780360" cy="3496680"/>
          </a:xfrm>
          <a:prstGeom prst="rect">
            <a:avLst/>
          </a:prstGeom>
          <a:ln>
            <a:noFill/>
          </a:ln>
        </p:spPr>
      </p:pic>
      <p:sp>
        <p:nvSpPr>
          <p:cNvPr id="434" name="CustomShape 2"/>
          <p:cNvSpPr/>
          <p:nvPr/>
        </p:nvSpPr>
        <p:spPr>
          <a:xfrm>
            <a:off x="8508600" y="4412520"/>
            <a:ext cx="634320" cy="730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14</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pic>
        <p:nvPicPr>
          <p:cNvPr id="435" name="Shape 404"/>
          <p:cNvPicPr/>
          <p:nvPr/>
        </p:nvPicPr>
        <p:blipFill>
          <a:blip r:embed="rId3"/>
          <a:stretch/>
        </p:blipFill>
        <p:spPr>
          <a:xfrm>
            <a:off x="366840" y="631440"/>
            <a:ext cx="4416480" cy="2967120"/>
          </a:xfrm>
          <a:prstGeom prst="rect">
            <a:avLst/>
          </a:prstGeom>
          <a:ln>
            <a:noFill/>
          </a:ln>
        </p:spPr>
      </p:pic>
      <p:pic>
        <p:nvPicPr>
          <p:cNvPr id="436" name="Shape 405"/>
          <p:cNvPicPr/>
          <p:nvPr/>
        </p:nvPicPr>
        <p:blipFill>
          <a:blip r:embed="rId4"/>
          <a:stretch/>
        </p:blipFill>
        <p:spPr>
          <a:xfrm>
            <a:off x="5268600" y="2710440"/>
            <a:ext cx="3558960" cy="1868040"/>
          </a:xfrm>
          <a:prstGeom prst="rect">
            <a:avLst/>
          </a:prstGeom>
          <a:ln>
            <a:noFill/>
          </a:ln>
        </p:spPr>
      </p:pic>
      <p:pic>
        <p:nvPicPr>
          <p:cNvPr id="437" name="Shape 406"/>
          <p:cNvPicPr/>
          <p:nvPr/>
        </p:nvPicPr>
        <p:blipFill>
          <a:blip r:embed="rId5"/>
          <a:stretch/>
        </p:blipFill>
        <p:spPr>
          <a:xfrm>
            <a:off x="5444640" y="169560"/>
            <a:ext cx="1906560" cy="1868040"/>
          </a:xfrm>
          <a:prstGeom prst="rect">
            <a:avLst/>
          </a:prstGeom>
          <a:ln>
            <a:noFill/>
          </a:ln>
        </p:spPr>
      </p:pic>
      <p:pic>
        <p:nvPicPr>
          <p:cNvPr id="438" name="Shape 407"/>
          <p:cNvPicPr/>
          <p:nvPr/>
        </p:nvPicPr>
        <p:blipFill>
          <a:blip r:embed="rId6"/>
          <a:stretch/>
        </p:blipFill>
        <p:spPr>
          <a:xfrm rot="20649000">
            <a:off x="3740400" y="55800"/>
            <a:ext cx="1835280" cy="1835280"/>
          </a:xfrm>
          <a:prstGeom prst="rect">
            <a:avLst/>
          </a:prstGeom>
          <a:ln>
            <a:noFill/>
          </a:ln>
        </p:spPr>
      </p:pic>
      <p:pic>
        <p:nvPicPr>
          <p:cNvPr id="439" name="Shape 408"/>
          <p:cNvPicPr/>
          <p:nvPr/>
        </p:nvPicPr>
        <p:blipFill>
          <a:blip r:embed="rId6"/>
          <a:stretch/>
        </p:blipFill>
        <p:spPr>
          <a:xfrm rot="5559000">
            <a:off x="6279480" y="1492560"/>
            <a:ext cx="1537560" cy="1537560"/>
          </a:xfrm>
          <a:prstGeom prst="rect">
            <a:avLst/>
          </a:prstGeom>
          <a:ln>
            <a:noFill/>
          </a:ln>
        </p:spPr>
      </p:pic>
      <p:pic>
        <p:nvPicPr>
          <p:cNvPr id="440" name="Shape 409"/>
          <p:cNvPicPr/>
          <p:nvPr/>
        </p:nvPicPr>
        <p:blipFill>
          <a:blip r:embed="rId7"/>
          <a:stretch/>
        </p:blipFill>
        <p:spPr>
          <a:xfrm>
            <a:off x="1617120" y="2597400"/>
            <a:ext cx="1906560" cy="1111320"/>
          </a:xfrm>
          <a:prstGeom prst="rect">
            <a:avLst/>
          </a:prstGeom>
          <a:ln>
            <a:noFill/>
          </a:ln>
        </p:spPr>
      </p:pic>
      <p:sp>
        <p:nvSpPr>
          <p:cNvPr id="441" name="CustomShape 1"/>
          <p:cNvSpPr/>
          <p:nvPr/>
        </p:nvSpPr>
        <p:spPr>
          <a:xfrm>
            <a:off x="120240" y="3599640"/>
            <a:ext cx="612324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spcAft>
                <a:spcPts val="1599"/>
              </a:spcAft>
            </a:pPr>
            <a:r>
              <a:rPr lang="en-US" sz="3600" b="1" strike="noStrike" spc="-1">
                <a:solidFill>
                  <a:srgbClr val="FFFFFF"/>
                </a:solidFill>
                <a:latin typeface="Times New Roman"/>
                <a:ea typeface="Times New Roman"/>
              </a:rPr>
              <a:t>Estaciones de trabajo, ambientes y herramientas</a:t>
            </a:r>
            <a:endParaRPr lang="en-US" sz="3600" b="0" strike="noStrike" spc="-1">
              <a:latin typeface="Arial"/>
            </a:endParaRPr>
          </a:p>
        </p:txBody>
      </p:sp>
      <p:sp>
        <p:nvSpPr>
          <p:cNvPr id="442" name="CustomShape 2"/>
          <p:cNvSpPr/>
          <p:nvPr/>
        </p:nvSpPr>
        <p:spPr>
          <a:xfrm>
            <a:off x="8458200" y="4579560"/>
            <a:ext cx="684720" cy="5630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15</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3" name="CustomShape 1"/>
          <p:cNvSpPr/>
          <p:nvPr/>
        </p:nvSpPr>
        <p:spPr>
          <a:xfrm>
            <a:off x="186480" y="319680"/>
            <a:ext cx="636588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3600" b="1" strike="noStrike" spc="-1">
                <a:solidFill>
                  <a:srgbClr val="FFFFFF"/>
                </a:solidFill>
                <a:latin typeface="Times New Roman"/>
                <a:ea typeface="Times New Roman"/>
              </a:rPr>
              <a:t> Ataques Prometedores</a:t>
            </a:r>
            <a:endParaRPr lang="en-US" sz="3600" b="0" strike="noStrike" spc="-1">
              <a:latin typeface="Arial"/>
            </a:endParaRPr>
          </a:p>
          <a:p>
            <a:pPr>
              <a:lnSpc>
                <a:spcPct val="100000"/>
              </a:lnSpc>
            </a:pPr>
            <a:endParaRPr lang="en-US" sz="3600" b="0" strike="noStrike" spc="-1">
              <a:latin typeface="Arial"/>
            </a:endParaRPr>
          </a:p>
        </p:txBody>
      </p:sp>
      <p:sp>
        <p:nvSpPr>
          <p:cNvPr id="444" name="CustomShape 2"/>
          <p:cNvSpPr/>
          <p:nvPr/>
        </p:nvSpPr>
        <p:spPr>
          <a:xfrm>
            <a:off x="8542080" y="4513320"/>
            <a:ext cx="684720" cy="629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16</a:t>
            </a:r>
            <a:endParaRPr lang="en-US" sz="3000" b="0" strike="noStrike" spc="-1">
              <a:latin typeface="Arial"/>
            </a:endParaRPr>
          </a:p>
        </p:txBody>
      </p:sp>
      <p:pic>
        <p:nvPicPr>
          <p:cNvPr id="445" name="Shape 418"/>
          <p:cNvPicPr/>
          <p:nvPr/>
        </p:nvPicPr>
        <p:blipFill>
          <a:blip r:embed="rId3"/>
          <a:stretch/>
        </p:blipFill>
        <p:spPr>
          <a:xfrm>
            <a:off x="568080" y="1105560"/>
            <a:ext cx="8007120" cy="34066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46" name="CustomShape 1"/>
          <p:cNvSpPr/>
          <p:nvPr/>
        </p:nvSpPr>
        <p:spPr>
          <a:xfrm>
            <a:off x="356760" y="222120"/>
            <a:ext cx="5856840" cy="1062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FFFFF"/>
                </a:solidFill>
                <a:latin typeface="Times New Roman"/>
                <a:ea typeface="Times New Roman"/>
              </a:rPr>
              <a:t>Comprar   VS   Construir</a:t>
            </a:r>
            <a:endParaRPr lang="en-US" sz="3600" b="0" strike="noStrike" spc="-1">
              <a:latin typeface="Arial"/>
            </a:endParaRPr>
          </a:p>
        </p:txBody>
      </p:sp>
      <p:pic>
        <p:nvPicPr>
          <p:cNvPr id="447" name="Shape 424"/>
          <p:cNvPicPr/>
          <p:nvPr/>
        </p:nvPicPr>
        <p:blipFill>
          <a:blip r:embed="rId3"/>
          <a:stretch/>
        </p:blipFill>
        <p:spPr>
          <a:xfrm>
            <a:off x="849960" y="1285920"/>
            <a:ext cx="7017480" cy="3324600"/>
          </a:xfrm>
          <a:prstGeom prst="rect">
            <a:avLst/>
          </a:prstGeom>
          <a:ln>
            <a:noFill/>
          </a:ln>
        </p:spPr>
      </p:pic>
      <p:sp>
        <p:nvSpPr>
          <p:cNvPr id="448" name="CustomShape 2"/>
          <p:cNvSpPr/>
          <p:nvPr/>
        </p:nvSpPr>
        <p:spPr>
          <a:xfrm>
            <a:off x="8468280" y="4553640"/>
            <a:ext cx="674640" cy="588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17</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49" name="CustomShape 1"/>
          <p:cNvSpPr/>
          <p:nvPr/>
        </p:nvSpPr>
        <p:spPr>
          <a:xfrm>
            <a:off x="1373760" y="0"/>
            <a:ext cx="9950400" cy="1636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FFFFF"/>
                </a:solidFill>
                <a:latin typeface="Times New Roman"/>
                <a:ea typeface="Times New Roman"/>
              </a:rPr>
              <a:t>Refinamiento de Requerimientos y </a:t>
            </a:r>
            <a:r>
              <a:t/>
            </a:r>
            <a:br/>
            <a:r>
              <a:rPr lang="en-US" sz="3600" b="1" strike="noStrike" spc="-1">
                <a:solidFill>
                  <a:srgbClr val="FFFFFF"/>
                </a:solidFill>
                <a:latin typeface="Times New Roman"/>
                <a:ea typeface="Times New Roman"/>
              </a:rPr>
              <a:t>Prototipos Rápidos</a:t>
            </a:r>
            <a:endParaRPr lang="en-US" sz="3600" b="0" strike="noStrike" spc="-1">
              <a:latin typeface="Arial"/>
            </a:endParaRPr>
          </a:p>
        </p:txBody>
      </p:sp>
      <p:sp>
        <p:nvSpPr>
          <p:cNvPr id="450" name="CustomShape 2"/>
          <p:cNvSpPr/>
          <p:nvPr/>
        </p:nvSpPr>
        <p:spPr>
          <a:xfrm>
            <a:off x="8390880" y="4483080"/>
            <a:ext cx="674640" cy="6595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18</a:t>
            </a:r>
            <a:endParaRPr lang="en-US" sz="3000" b="0" strike="noStrike" spc="-1">
              <a:latin typeface="Arial"/>
            </a:endParaRPr>
          </a:p>
        </p:txBody>
      </p:sp>
      <p:pic>
        <p:nvPicPr>
          <p:cNvPr id="451" name="Shape 432"/>
          <p:cNvPicPr/>
          <p:nvPr/>
        </p:nvPicPr>
        <p:blipFill>
          <a:blip r:embed="rId3"/>
          <a:stretch/>
        </p:blipFill>
        <p:spPr>
          <a:xfrm rot="975000">
            <a:off x="254880" y="1639800"/>
            <a:ext cx="3859200" cy="3004200"/>
          </a:xfrm>
          <a:prstGeom prst="rect">
            <a:avLst/>
          </a:prstGeom>
          <a:ln>
            <a:noFill/>
          </a:ln>
        </p:spPr>
      </p:pic>
      <p:pic>
        <p:nvPicPr>
          <p:cNvPr id="452" name="Shape 433"/>
          <p:cNvPicPr/>
          <p:nvPr/>
        </p:nvPicPr>
        <p:blipFill>
          <a:blip r:embed="rId4"/>
          <a:stretch/>
        </p:blipFill>
        <p:spPr>
          <a:xfrm rot="20844600">
            <a:off x="2827080" y="1884240"/>
            <a:ext cx="5852520" cy="325116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53" name="CustomShape 1"/>
          <p:cNvSpPr/>
          <p:nvPr/>
        </p:nvSpPr>
        <p:spPr>
          <a:xfrm>
            <a:off x="237600" y="162720"/>
            <a:ext cx="636588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15000"/>
              </a:lnSpc>
            </a:pPr>
            <a:r>
              <a:rPr lang="en-US" sz="3600" b="1" strike="noStrike" spc="-1">
                <a:solidFill>
                  <a:srgbClr val="FFFFFF"/>
                </a:solidFill>
                <a:latin typeface="Times New Roman"/>
                <a:ea typeface="Times New Roman"/>
              </a:rPr>
              <a:t>Diseñadores </a:t>
            </a:r>
            <a:endParaRPr lang="en-US" sz="3600" b="0" strike="noStrike" spc="-1">
              <a:latin typeface="Arial"/>
            </a:endParaRPr>
          </a:p>
          <a:p>
            <a:pPr>
              <a:lnSpc>
                <a:spcPct val="115000"/>
              </a:lnSpc>
              <a:spcBef>
                <a:spcPts val="1599"/>
              </a:spcBef>
              <a:spcAft>
                <a:spcPts val="1599"/>
              </a:spcAft>
            </a:pPr>
            <a:r>
              <a:rPr lang="en-US" sz="3600" b="1" strike="noStrike" spc="-1">
                <a:solidFill>
                  <a:srgbClr val="FFFFFF"/>
                </a:solidFill>
                <a:latin typeface="Times New Roman"/>
                <a:ea typeface="Times New Roman"/>
              </a:rPr>
              <a:t>Brillantes</a:t>
            </a:r>
            <a:endParaRPr lang="en-US" sz="3600" b="0" strike="noStrike" spc="-1">
              <a:latin typeface="Arial"/>
            </a:endParaRPr>
          </a:p>
        </p:txBody>
      </p:sp>
      <p:sp>
        <p:nvSpPr>
          <p:cNvPr id="454" name="CustomShape 2"/>
          <p:cNvSpPr/>
          <p:nvPr/>
        </p:nvSpPr>
        <p:spPr>
          <a:xfrm>
            <a:off x="8438040" y="4523400"/>
            <a:ext cx="704880" cy="619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19</a:t>
            </a:r>
            <a:endParaRPr lang="en-US" sz="3000" b="0" strike="noStrike" spc="-1">
              <a:latin typeface="Arial"/>
            </a:endParaRPr>
          </a:p>
        </p:txBody>
      </p:sp>
      <p:pic>
        <p:nvPicPr>
          <p:cNvPr id="455" name="Shape 440"/>
          <p:cNvPicPr/>
          <p:nvPr/>
        </p:nvPicPr>
        <p:blipFill>
          <a:blip r:embed="rId3"/>
          <a:stretch/>
        </p:blipFill>
        <p:spPr>
          <a:xfrm>
            <a:off x="2740680" y="854640"/>
            <a:ext cx="5580360" cy="3906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368" name="CustomShape 1"/>
          <p:cNvSpPr/>
          <p:nvPr/>
        </p:nvSpPr>
        <p:spPr>
          <a:xfrm>
            <a:off x="2090520" y="0"/>
            <a:ext cx="7841520" cy="18720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3600" b="1" strike="noStrike" spc="-1">
                <a:solidFill>
                  <a:srgbClr val="FFFFFF"/>
                </a:solidFill>
                <a:latin typeface="Times New Roman"/>
                <a:ea typeface="Times New Roman"/>
              </a:rPr>
              <a:t>Dificultades Esenciales</a:t>
            </a:r>
            <a:endParaRPr lang="en-US" sz="3600" b="0" strike="noStrike" spc="-1">
              <a:latin typeface="Arial"/>
            </a:endParaRPr>
          </a:p>
        </p:txBody>
      </p:sp>
      <p:pic>
        <p:nvPicPr>
          <p:cNvPr id="369" name="Shape 286"/>
          <p:cNvPicPr/>
          <p:nvPr/>
        </p:nvPicPr>
        <p:blipFill>
          <a:blip r:embed="rId3"/>
          <a:stretch/>
        </p:blipFill>
        <p:spPr>
          <a:xfrm rot="20643600">
            <a:off x="-524880" y="297720"/>
            <a:ext cx="4343760" cy="2944080"/>
          </a:xfrm>
          <a:prstGeom prst="rect">
            <a:avLst/>
          </a:prstGeom>
          <a:ln>
            <a:noFill/>
          </a:ln>
        </p:spPr>
      </p:pic>
      <p:pic>
        <p:nvPicPr>
          <p:cNvPr id="370" name="Shape 287"/>
          <p:cNvPicPr/>
          <p:nvPr/>
        </p:nvPicPr>
        <p:blipFill>
          <a:blip r:embed="rId4"/>
          <a:stretch/>
        </p:blipFill>
        <p:spPr>
          <a:xfrm rot="21243000">
            <a:off x="3101040" y="1708920"/>
            <a:ext cx="6236280" cy="3117600"/>
          </a:xfrm>
          <a:prstGeom prst="rect">
            <a:avLst/>
          </a:prstGeom>
          <a:ln>
            <a:noFill/>
          </a:ln>
        </p:spPr>
      </p:pic>
      <p:sp>
        <p:nvSpPr>
          <p:cNvPr id="371" name="CustomShape 2"/>
          <p:cNvSpPr/>
          <p:nvPr/>
        </p:nvSpPr>
        <p:spPr>
          <a:xfrm>
            <a:off x="8673480" y="4528440"/>
            <a:ext cx="532440" cy="613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2</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56" name="CustomShape 1"/>
          <p:cNvSpPr/>
          <p:nvPr/>
        </p:nvSpPr>
        <p:spPr>
          <a:xfrm>
            <a:off x="136080" y="4376880"/>
            <a:ext cx="9007200" cy="690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1400" b="1" strike="noStrike" spc="-1" dirty="0" err="1" smtClean="0">
                <a:solidFill>
                  <a:srgbClr val="FFFFFF"/>
                </a:solidFill>
                <a:latin typeface="Times New Roman"/>
                <a:ea typeface="Times New Roman"/>
              </a:rPr>
              <a:t>Grupo</a:t>
            </a:r>
            <a:r>
              <a:rPr lang="en-US" sz="1400" b="1" strike="noStrike" spc="-1" dirty="0" smtClean="0">
                <a:solidFill>
                  <a:srgbClr val="FFFFFF"/>
                </a:solidFill>
                <a:latin typeface="Times New Roman"/>
                <a:ea typeface="Times New Roman"/>
              </a:rPr>
              <a:t> 6: </a:t>
            </a:r>
            <a:r>
              <a:rPr lang="en-US" sz="1400" b="1" strike="noStrike" spc="-1" dirty="0" err="1" smtClean="0">
                <a:solidFill>
                  <a:srgbClr val="FFFFFF"/>
                </a:solidFill>
                <a:latin typeface="Times New Roman"/>
                <a:ea typeface="Times New Roman"/>
              </a:rPr>
              <a:t>Boetto</a:t>
            </a:r>
            <a:r>
              <a:rPr lang="en-US" sz="1400" b="1" strike="noStrike" spc="-1" dirty="0">
                <a:solidFill>
                  <a:srgbClr val="FFFFFF"/>
                </a:solidFill>
                <a:latin typeface="Times New Roman"/>
                <a:ea typeface="Times New Roman"/>
              </a:rPr>
              <a:t>, Mauro; Corrales, Camila; Kopp, Matias Nicolas; </a:t>
            </a:r>
            <a:r>
              <a:rPr lang="en-US" sz="1400" b="1" strike="noStrike" spc="-1" dirty="0" err="1">
                <a:solidFill>
                  <a:srgbClr val="FFFFFF"/>
                </a:solidFill>
                <a:latin typeface="Times New Roman"/>
                <a:ea typeface="Times New Roman"/>
              </a:rPr>
              <a:t>Pomar</a:t>
            </a:r>
            <a:r>
              <a:rPr lang="en-US" sz="1400" b="1" strike="noStrike" spc="-1" dirty="0">
                <a:solidFill>
                  <a:srgbClr val="FFFFFF"/>
                </a:solidFill>
                <a:latin typeface="Times New Roman"/>
                <a:ea typeface="Times New Roman"/>
              </a:rPr>
              <a:t>, Maximiliano; </a:t>
            </a:r>
            <a:r>
              <a:rPr lang="en-US" sz="1400" b="1" strike="noStrike" spc="-1" dirty="0" err="1">
                <a:solidFill>
                  <a:srgbClr val="FFFFFF"/>
                </a:solidFill>
                <a:latin typeface="Times New Roman"/>
                <a:ea typeface="Times New Roman"/>
              </a:rPr>
              <a:t>Videla</a:t>
            </a:r>
            <a:r>
              <a:rPr lang="en-US" sz="1400" b="1" strike="noStrike" spc="-1" dirty="0">
                <a:solidFill>
                  <a:srgbClr val="FFFFFF"/>
                </a:solidFill>
                <a:latin typeface="Times New Roman"/>
                <a:ea typeface="Times New Roman"/>
              </a:rPr>
              <a:t>, </a:t>
            </a:r>
            <a:r>
              <a:rPr lang="en-US" sz="1400" b="1" strike="noStrike" spc="-1" dirty="0" err="1">
                <a:solidFill>
                  <a:srgbClr val="FFFFFF"/>
                </a:solidFill>
                <a:latin typeface="Times New Roman"/>
                <a:ea typeface="Times New Roman"/>
              </a:rPr>
              <a:t>Gimena</a:t>
            </a:r>
            <a:r>
              <a:rPr lang="en-US" sz="1400" b="1" strike="noStrike" spc="-1" dirty="0">
                <a:solidFill>
                  <a:srgbClr val="FFFFFF"/>
                </a:solidFill>
                <a:latin typeface="Times New Roman"/>
                <a:ea typeface="Times New Roman"/>
              </a:rPr>
              <a:t>.</a:t>
            </a:r>
            <a:endParaRPr lang="en-US" sz="1400" b="0" strike="noStrike" spc="-1" dirty="0">
              <a:latin typeface="Arial"/>
            </a:endParaRPr>
          </a:p>
          <a:p>
            <a:pPr>
              <a:lnSpc>
                <a:spcPct val="100000"/>
              </a:lnSpc>
            </a:pPr>
            <a:r>
              <a:rPr lang="en-US" sz="1400" b="1" strike="noStrike" spc="-1" dirty="0" err="1">
                <a:solidFill>
                  <a:srgbClr val="FFFFFF"/>
                </a:solidFill>
                <a:latin typeface="Times New Roman"/>
                <a:ea typeface="Times New Roman"/>
              </a:rPr>
              <a:t>Curso</a:t>
            </a:r>
            <a:r>
              <a:rPr lang="en-US" sz="1400" b="1" strike="noStrike" spc="-1" dirty="0">
                <a:solidFill>
                  <a:srgbClr val="FFFFFF"/>
                </a:solidFill>
                <a:latin typeface="Times New Roman"/>
                <a:ea typeface="Times New Roman"/>
              </a:rPr>
              <a:t> 4K4 - 2018 - </a:t>
            </a:r>
            <a:r>
              <a:rPr lang="en-US" sz="1400" b="1" strike="noStrike" spc="-1" dirty="0" err="1">
                <a:solidFill>
                  <a:srgbClr val="FFFFFF"/>
                </a:solidFill>
                <a:latin typeface="Times New Roman"/>
                <a:ea typeface="Times New Roman"/>
              </a:rPr>
              <a:t>Ingeniería</a:t>
            </a:r>
            <a:r>
              <a:rPr lang="en-US" sz="1400" b="1" strike="noStrike" spc="-1" dirty="0">
                <a:solidFill>
                  <a:srgbClr val="FFFFFF"/>
                </a:solidFill>
                <a:latin typeface="Times New Roman"/>
                <a:ea typeface="Times New Roman"/>
              </a:rPr>
              <a:t> de Software (1C)</a:t>
            </a:r>
            <a:endParaRPr lang="en-US" sz="1400" b="0" strike="noStrike" spc="-1" dirty="0">
              <a:latin typeface="Arial"/>
            </a:endParaRPr>
          </a:p>
        </p:txBody>
      </p:sp>
      <p:sp>
        <p:nvSpPr>
          <p:cNvPr id="457" name="CustomShape 2"/>
          <p:cNvSpPr/>
          <p:nvPr/>
        </p:nvSpPr>
        <p:spPr>
          <a:xfrm>
            <a:off x="973080" y="351000"/>
            <a:ext cx="3378600" cy="1144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3F3F3"/>
                </a:solidFill>
                <a:latin typeface="Times New Roman"/>
                <a:ea typeface="Times New Roman"/>
              </a:rPr>
              <a:t>Concluyendo...</a:t>
            </a:r>
            <a:endParaRPr lang="en-US" sz="3600" b="0" strike="noStrike" spc="-1">
              <a:latin typeface="Arial"/>
            </a:endParaRPr>
          </a:p>
        </p:txBody>
      </p:sp>
      <p:sp>
        <p:nvSpPr>
          <p:cNvPr id="458" name="CustomShape 3"/>
          <p:cNvSpPr/>
          <p:nvPr/>
        </p:nvSpPr>
        <p:spPr>
          <a:xfrm>
            <a:off x="8532000" y="4541760"/>
            <a:ext cx="735120" cy="5677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20</a:t>
            </a:r>
            <a:endParaRPr lang="en-US" sz="3000" b="0" strike="noStrike" spc="-1">
              <a:latin typeface="Arial"/>
            </a:endParaRPr>
          </a:p>
        </p:txBody>
      </p:sp>
      <p:pic>
        <p:nvPicPr>
          <p:cNvPr id="459" name="Shape 448"/>
          <p:cNvPicPr/>
          <p:nvPr/>
        </p:nvPicPr>
        <p:blipFill>
          <a:blip r:embed="rId2"/>
          <a:stretch/>
        </p:blipFill>
        <p:spPr>
          <a:xfrm>
            <a:off x="4822560" y="-174240"/>
            <a:ext cx="3969000" cy="4274640"/>
          </a:xfrm>
          <a:prstGeom prst="rect">
            <a:avLst/>
          </a:prstGeom>
          <a:ln>
            <a:noFill/>
          </a:ln>
        </p:spPr>
      </p:pic>
      <p:pic>
        <p:nvPicPr>
          <p:cNvPr id="460" name="Shape 449"/>
          <p:cNvPicPr/>
          <p:nvPr/>
        </p:nvPicPr>
        <p:blipFill>
          <a:blip r:embed="rId3"/>
          <a:srcRect t="27847" b="13805"/>
          <a:stretch/>
        </p:blipFill>
        <p:spPr>
          <a:xfrm>
            <a:off x="28800" y="1919520"/>
            <a:ext cx="9142920" cy="260172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372" name="CustomShape 1"/>
          <p:cNvSpPr/>
          <p:nvPr/>
        </p:nvSpPr>
        <p:spPr>
          <a:xfrm>
            <a:off x="334440" y="171000"/>
            <a:ext cx="3730680" cy="855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4800" b="1" strike="noStrike" spc="-1">
                <a:solidFill>
                  <a:srgbClr val="FFFFFF"/>
                </a:solidFill>
                <a:latin typeface="Times New Roman"/>
                <a:ea typeface="Times New Roman"/>
              </a:rPr>
              <a:t>Complejidad</a:t>
            </a:r>
            <a:endParaRPr lang="en-US" sz="4800" b="0" strike="noStrike" spc="-1">
              <a:latin typeface="Arial"/>
            </a:endParaRPr>
          </a:p>
        </p:txBody>
      </p:sp>
      <p:pic>
        <p:nvPicPr>
          <p:cNvPr id="373" name="Shape 294"/>
          <p:cNvPicPr/>
          <p:nvPr/>
        </p:nvPicPr>
        <p:blipFill>
          <a:blip r:embed="rId3"/>
          <a:stretch/>
        </p:blipFill>
        <p:spPr>
          <a:xfrm>
            <a:off x="1361880" y="3743640"/>
            <a:ext cx="1676160" cy="1248840"/>
          </a:xfrm>
          <a:prstGeom prst="rect">
            <a:avLst/>
          </a:prstGeom>
          <a:ln>
            <a:noFill/>
          </a:ln>
        </p:spPr>
      </p:pic>
      <p:pic>
        <p:nvPicPr>
          <p:cNvPr id="374" name="Shape 295"/>
          <p:cNvPicPr/>
          <p:nvPr/>
        </p:nvPicPr>
        <p:blipFill>
          <a:blip r:embed="rId4"/>
          <a:stretch/>
        </p:blipFill>
        <p:spPr>
          <a:xfrm>
            <a:off x="334440" y="1289880"/>
            <a:ext cx="3730680" cy="2331360"/>
          </a:xfrm>
          <a:prstGeom prst="rect">
            <a:avLst/>
          </a:prstGeom>
          <a:ln>
            <a:noFill/>
          </a:ln>
        </p:spPr>
      </p:pic>
      <p:sp>
        <p:nvSpPr>
          <p:cNvPr id="375" name="CustomShape 2"/>
          <p:cNvSpPr/>
          <p:nvPr/>
        </p:nvSpPr>
        <p:spPr>
          <a:xfrm>
            <a:off x="4316400" y="18000"/>
            <a:ext cx="360" cy="5106600"/>
          </a:xfrm>
          <a:custGeom>
            <a:avLst/>
            <a:gdLst/>
            <a:ahLst/>
            <a:cxnLst/>
            <a:rect l="l" t="t" r="r" b="b"/>
            <a:pathLst>
              <a:path w="21600" h="21600">
                <a:moveTo>
                  <a:pt x="0" y="0"/>
                </a:moveTo>
                <a:lnTo>
                  <a:pt x="21600" y="21600"/>
                </a:lnTo>
              </a:path>
            </a:pathLst>
          </a:custGeom>
          <a:noFill/>
          <a:ln w="114480">
            <a:solidFill>
              <a:srgbClr val="FFFFFF"/>
            </a:solidFill>
            <a:round/>
          </a:ln>
        </p:spPr>
        <p:style>
          <a:lnRef idx="0">
            <a:scrgbClr r="0" g="0" b="0"/>
          </a:lnRef>
          <a:fillRef idx="0">
            <a:scrgbClr r="0" g="0" b="0"/>
          </a:fillRef>
          <a:effectRef idx="0">
            <a:scrgbClr r="0" g="0" b="0"/>
          </a:effectRef>
          <a:fontRef idx="minor"/>
        </p:style>
      </p:sp>
      <p:sp>
        <p:nvSpPr>
          <p:cNvPr id="376" name="CustomShape 3"/>
          <p:cNvSpPr/>
          <p:nvPr/>
        </p:nvSpPr>
        <p:spPr>
          <a:xfrm>
            <a:off x="4743000" y="4107240"/>
            <a:ext cx="3932640" cy="7977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4800" b="1" strike="noStrike" spc="-1">
                <a:solidFill>
                  <a:srgbClr val="FFFFFF"/>
                </a:solidFill>
                <a:latin typeface="Times New Roman"/>
                <a:ea typeface="Times New Roman"/>
              </a:rPr>
              <a:t>Invisibilidad</a:t>
            </a:r>
            <a:endParaRPr lang="en-US" sz="4800" b="0" strike="noStrike" spc="-1">
              <a:latin typeface="Arial"/>
            </a:endParaRPr>
          </a:p>
        </p:txBody>
      </p:sp>
      <p:pic>
        <p:nvPicPr>
          <p:cNvPr id="377" name="Shape 298"/>
          <p:cNvPicPr/>
          <p:nvPr/>
        </p:nvPicPr>
        <p:blipFill>
          <a:blip r:embed="rId5"/>
          <a:stretch/>
        </p:blipFill>
        <p:spPr>
          <a:xfrm>
            <a:off x="4566600" y="171000"/>
            <a:ext cx="2180160" cy="2094480"/>
          </a:xfrm>
          <a:prstGeom prst="rect">
            <a:avLst/>
          </a:prstGeom>
          <a:ln>
            <a:noFill/>
          </a:ln>
        </p:spPr>
      </p:pic>
      <p:pic>
        <p:nvPicPr>
          <p:cNvPr id="378" name="Shape 299"/>
          <p:cNvPicPr/>
          <p:nvPr/>
        </p:nvPicPr>
        <p:blipFill>
          <a:blip r:embed="rId6"/>
          <a:stretch/>
        </p:blipFill>
        <p:spPr>
          <a:xfrm>
            <a:off x="5480640" y="1363680"/>
            <a:ext cx="3499200" cy="2183760"/>
          </a:xfrm>
          <a:prstGeom prst="rect">
            <a:avLst/>
          </a:prstGeom>
          <a:ln>
            <a:noFill/>
          </a:ln>
        </p:spPr>
      </p:pic>
      <p:sp>
        <p:nvSpPr>
          <p:cNvPr id="379" name="CustomShape 4"/>
          <p:cNvSpPr/>
          <p:nvPr/>
        </p:nvSpPr>
        <p:spPr>
          <a:xfrm>
            <a:off x="8613000" y="4409640"/>
            <a:ext cx="462600" cy="7326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3</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380" name="CustomShape 1"/>
          <p:cNvSpPr/>
          <p:nvPr/>
        </p:nvSpPr>
        <p:spPr>
          <a:xfrm>
            <a:off x="255600" y="3868560"/>
            <a:ext cx="3778560" cy="1050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FFFFF"/>
                </a:solidFill>
                <a:latin typeface="Times New Roman"/>
                <a:ea typeface="Times New Roman"/>
              </a:rPr>
              <a:t>Adaptabilidad</a:t>
            </a:r>
            <a:endParaRPr lang="en-US" sz="3600" b="0" strike="noStrike" spc="-1">
              <a:latin typeface="Arial"/>
            </a:endParaRPr>
          </a:p>
        </p:txBody>
      </p:sp>
      <p:sp>
        <p:nvSpPr>
          <p:cNvPr id="381" name="CustomShape 2"/>
          <p:cNvSpPr/>
          <p:nvPr/>
        </p:nvSpPr>
        <p:spPr>
          <a:xfrm>
            <a:off x="8673480" y="4609080"/>
            <a:ext cx="513000" cy="533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4</a:t>
            </a:r>
            <a:endParaRPr lang="en-US" sz="3000" b="0" strike="noStrike" spc="-1">
              <a:latin typeface="Arial"/>
            </a:endParaRPr>
          </a:p>
        </p:txBody>
      </p:sp>
      <p:sp>
        <p:nvSpPr>
          <p:cNvPr id="382" name="CustomShape 3"/>
          <p:cNvSpPr/>
          <p:nvPr/>
        </p:nvSpPr>
        <p:spPr>
          <a:xfrm>
            <a:off x="5204880" y="124200"/>
            <a:ext cx="3778560" cy="10508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FFFFF"/>
                </a:solidFill>
                <a:latin typeface="Times New Roman"/>
                <a:ea typeface="Times New Roman"/>
              </a:rPr>
              <a:t>Modificabilidad</a:t>
            </a:r>
            <a:endParaRPr lang="en-US" sz="3600" b="0" strike="noStrike" spc="-1">
              <a:latin typeface="Arial"/>
            </a:endParaRPr>
          </a:p>
        </p:txBody>
      </p:sp>
      <p:sp>
        <p:nvSpPr>
          <p:cNvPr id="383" name="CustomShape 4"/>
          <p:cNvSpPr/>
          <p:nvPr/>
        </p:nvSpPr>
        <p:spPr>
          <a:xfrm>
            <a:off x="4316400" y="18000"/>
            <a:ext cx="360" cy="5106600"/>
          </a:xfrm>
          <a:custGeom>
            <a:avLst/>
            <a:gdLst/>
            <a:ahLst/>
            <a:cxnLst/>
            <a:rect l="l" t="t" r="r" b="b"/>
            <a:pathLst>
              <a:path w="21600" h="21600">
                <a:moveTo>
                  <a:pt x="0" y="0"/>
                </a:moveTo>
                <a:lnTo>
                  <a:pt x="21600" y="21600"/>
                </a:lnTo>
              </a:path>
            </a:pathLst>
          </a:custGeom>
          <a:noFill/>
          <a:ln w="114480">
            <a:solidFill>
              <a:srgbClr val="FFFFFF"/>
            </a:solidFill>
            <a:round/>
          </a:ln>
        </p:spPr>
        <p:style>
          <a:lnRef idx="0">
            <a:scrgbClr r="0" g="0" b="0"/>
          </a:lnRef>
          <a:fillRef idx="0">
            <a:scrgbClr r="0" g="0" b="0"/>
          </a:fillRef>
          <a:effectRef idx="0">
            <a:scrgbClr r="0" g="0" b="0"/>
          </a:effectRef>
          <a:fontRef idx="minor"/>
        </p:style>
      </p:sp>
      <p:pic>
        <p:nvPicPr>
          <p:cNvPr id="384" name="Shape 309"/>
          <p:cNvPicPr/>
          <p:nvPr/>
        </p:nvPicPr>
        <p:blipFill>
          <a:blip r:embed="rId3"/>
          <a:stretch/>
        </p:blipFill>
        <p:spPr>
          <a:xfrm>
            <a:off x="507600" y="1176120"/>
            <a:ext cx="3274200" cy="1999800"/>
          </a:xfrm>
          <a:prstGeom prst="rect">
            <a:avLst/>
          </a:prstGeom>
          <a:ln>
            <a:noFill/>
          </a:ln>
        </p:spPr>
      </p:pic>
      <p:pic>
        <p:nvPicPr>
          <p:cNvPr id="385" name="Shape 310"/>
          <p:cNvPicPr/>
          <p:nvPr/>
        </p:nvPicPr>
        <p:blipFill>
          <a:blip r:embed="rId4"/>
          <a:stretch/>
        </p:blipFill>
        <p:spPr>
          <a:xfrm>
            <a:off x="4849920" y="1033920"/>
            <a:ext cx="1713600" cy="1713600"/>
          </a:xfrm>
          <a:prstGeom prst="rect">
            <a:avLst/>
          </a:prstGeom>
          <a:ln>
            <a:noFill/>
          </a:ln>
        </p:spPr>
      </p:pic>
      <p:pic>
        <p:nvPicPr>
          <p:cNvPr id="386" name="Shape 311"/>
          <p:cNvPicPr/>
          <p:nvPr/>
        </p:nvPicPr>
        <p:blipFill>
          <a:blip r:embed="rId5"/>
          <a:stretch/>
        </p:blipFill>
        <p:spPr>
          <a:xfrm>
            <a:off x="5126760" y="3096360"/>
            <a:ext cx="1366200" cy="1360440"/>
          </a:xfrm>
          <a:prstGeom prst="rect">
            <a:avLst/>
          </a:prstGeom>
          <a:ln>
            <a:noFill/>
          </a:ln>
        </p:spPr>
      </p:pic>
      <p:pic>
        <p:nvPicPr>
          <p:cNvPr id="387" name="Shape 312"/>
          <p:cNvPicPr/>
          <p:nvPr/>
        </p:nvPicPr>
        <p:blipFill>
          <a:blip r:embed="rId6"/>
          <a:stretch/>
        </p:blipFill>
        <p:spPr>
          <a:xfrm>
            <a:off x="6398280" y="1882800"/>
            <a:ext cx="2273760" cy="201888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388" name="CustomShape 1"/>
          <p:cNvSpPr/>
          <p:nvPr/>
        </p:nvSpPr>
        <p:spPr>
          <a:xfrm>
            <a:off x="8733960" y="4502880"/>
            <a:ext cx="725040" cy="639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5</a:t>
            </a:r>
            <a:endParaRPr lang="en-US" sz="3000" b="0" strike="noStrike" spc="-1">
              <a:latin typeface="Arial"/>
            </a:endParaRPr>
          </a:p>
        </p:txBody>
      </p:sp>
      <p:sp>
        <p:nvSpPr>
          <p:cNvPr id="389" name="CustomShape 2"/>
          <p:cNvSpPr/>
          <p:nvPr/>
        </p:nvSpPr>
        <p:spPr>
          <a:xfrm>
            <a:off x="2623680" y="3809880"/>
            <a:ext cx="3895560" cy="1072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1" strike="noStrike" spc="-1">
                <a:solidFill>
                  <a:srgbClr val="FFFFFF"/>
                </a:solidFill>
                <a:latin typeface="Times New Roman"/>
                <a:ea typeface="Times New Roman"/>
              </a:rPr>
              <a:t>Avances anteriores</a:t>
            </a:r>
            <a:endParaRPr lang="en-US" sz="3600" b="0" strike="noStrike" spc="-1">
              <a:latin typeface="Arial"/>
            </a:endParaRPr>
          </a:p>
        </p:txBody>
      </p:sp>
      <p:pic>
        <p:nvPicPr>
          <p:cNvPr id="390" name="Shape 319"/>
          <p:cNvPicPr/>
          <p:nvPr/>
        </p:nvPicPr>
        <p:blipFill>
          <a:blip r:embed="rId3"/>
          <a:stretch/>
        </p:blipFill>
        <p:spPr>
          <a:xfrm>
            <a:off x="377640" y="931680"/>
            <a:ext cx="3448800" cy="2768040"/>
          </a:xfrm>
          <a:prstGeom prst="rect">
            <a:avLst/>
          </a:prstGeom>
          <a:ln>
            <a:noFill/>
          </a:ln>
        </p:spPr>
      </p:pic>
      <p:pic>
        <p:nvPicPr>
          <p:cNvPr id="391" name="Shape 320"/>
          <p:cNvPicPr/>
          <p:nvPr/>
        </p:nvPicPr>
        <p:blipFill>
          <a:blip r:embed="rId4"/>
          <a:stretch/>
        </p:blipFill>
        <p:spPr>
          <a:xfrm>
            <a:off x="3468960" y="332640"/>
            <a:ext cx="3050280" cy="1690920"/>
          </a:xfrm>
          <a:prstGeom prst="rect">
            <a:avLst/>
          </a:prstGeom>
          <a:ln>
            <a:noFill/>
          </a:ln>
        </p:spPr>
      </p:pic>
      <p:pic>
        <p:nvPicPr>
          <p:cNvPr id="392" name="Shape 321"/>
          <p:cNvPicPr/>
          <p:nvPr/>
        </p:nvPicPr>
        <p:blipFill>
          <a:blip r:embed="rId5"/>
          <a:stretch/>
        </p:blipFill>
        <p:spPr>
          <a:xfrm>
            <a:off x="5844240" y="1744200"/>
            <a:ext cx="3146400" cy="2359440"/>
          </a:xfrm>
          <a:prstGeom prst="rect">
            <a:avLst/>
          </a:prstGeom>
          <a:ln>
            <a:noFill/>
          </a:ln>
        </p:spPr>
      </p:pic>
      <p:pic>
        <p:nvPicPr>
          <p:cNvPr id="393" name="Shape 322"/>
          <p:cNvPicPr/>
          <p:nvPr/>
        </p:nvPicPr>
        <p:blipFill>
          <a:blip r:embed="rId6"/>
          <a:stretch/>
        </p:blipFill>
        <p:spPr>
          <a:xfrm rot="2220600">
            <a:off x="5535720" y="1103400"/>
            <a:ext cx="1626120" cy="1125000"/>
          </a:xfrm>
          <a:prstGeom prst="rect">
            <a:avLst/>
          </a:prstGeom>
          <a:ln>
            <a:noFill/>
          </a:ln>
        </p:spPr>
      </p:pic>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394" name="CustomShape 1"/>
          <p:cNvSpPr/>
          <p:nvPr/>
        </p:nvSpPr>
        <p:spPr>
          <a:xfrm>
            <a:off x="2241000" y="111960"/>
            <a:ext cx="4470480" cy="970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gn="ctr">
              <a:lnSpc>
                <a:spcPct val="100000"/>
              </a:lnSpc>
            </a:pPr>
            <a:r>
              <a:rPr lang="en-US" sz="3600" b="0" strike="noStrike" spc="-1">
                <a:solidFill>
                  <a:srgbClr val="FFFFFF"/>
                </a:solidFill>
                <a:latin typeface="Times New Roman"/>
                <a:ea typeface="Times New Roman"/>
              </a:rPr>
              <a:t>Lenguajes de alto nivel</a:t>
            </a:r>
            <a:endParaRPr lang="en-US" sz="3600" b="0" strike="noStrike" spc="-1">
              <a:latin typeface="Arial"/>
            </a:endParaRPr>
          </a:p>
        </p:txBody>
      </p:sp>
      <p:pic>
        <p:nvPicPr>
          <p:cNvPr id="395" name="Shape 328"/>
          <p:cNvPicPr/>
          <p:nvPr/>
        </p:nvPicPr>
        <p:blipFill>
          <a:blip r:embed="rId2"/>
          <a:srcRect t="5605" b="8217"/>
          <a:stretch/>
        </p:blipFill>
        <p:spPr>
          <a:xfrm>
            <a:off x="1706400" y="2458440"/>
            <a:ext cx="3398760" cy="2091240"/>
          </a:xfrm>
          <a:prstGeom prst="rect">
            <a:avLst/>
          </a:prstGeom>
          <a:ln>
            <a:noFill/>
          </a:ln>
        </p:spPr>
      </p:pic>
      <p:pic>
        <p:nvPicPr>
          <p:cNvPr id="396" name="Shape 329"/>
          <p:cNvPicPr/>
          <p:nvPr/>
        </p:nvPicPr>
        <p:blipFill>
          <a:blip r:embed="rId3"/>
          <a:stretch/>
        </p:blipFill>
        <p:spPr>
          <a:xfrm>
            <a:off x="4993920" y="1256400"/>
            <a:ext cx="4014360" cy="3305520"/>
          </a:xfrm>
          <a:prstGeom prst="rect">
            <a:avLst/>
          </a:prstGeom>
          <a:ln>
            <a:noFill/>
          </a:ln>
        </p:spPr>
      </p:pic>
      <p:pic>
        <p:nvPicPr>
          <p:cNvPr id="397" name="Shape 330"/>
          <p:cNvPicPr/>
          <p:nvPr/>
        </p:nvPicPr>
        <p:blipFill>
          <a:blip r:embed="rId4"/>
          <a:srcRect l="29693" r="14953"/>
          <a:stretch/>
        </p:blipFill>
        <p:spPr>
          <a:xfrm>
            <a:off x="1855800" y="1337760"/>
            <a:ext cx="1580400" cy="1904040"/>
          </a:xfrm>
          <a:prstGeom prst="rect">
            <a:avLst/>
          </a:prstGeom>
          <a:ln>
            <a:noFill/>
          </a:ln>
        </p:spPr>
      </p:pic>
      <p:pic>
        <p:nvPicPr>
          <p:cNvPr id="398" name="Shape 331"/>
          <p:cNvPicPr/>
          <p:nvPr/>
        </p:nvPicPr>
        <p:blipFill>
          <a:blip r:embed="rId5"/>
          <a:stretch/>
        </p:blipFill>
        <p:spPr>
          <a:xfrm>
            <a:off x="99720" y="340920"/>
            <a:ext cx="1817640" cy="1817640"/>
          </a:xfrm>
          <a:prstGeom prst="rect">
            <a:avLst/>
          </a:prstGeom>
          <a:ln>
            <a:noFill/>
          </a:ln>
        </p:spPr>
      </p:pic>
      <p:sp>
        <p:nvSpPr>
          <p:cNvPr id="399" name="CustomShape 2"/>
          <p:cNvSpPr/>
          <p:nvPr/>
        </p:nvSpPr>
        <p:spPr>
          <a:xfrm>
            <a:off x="8703720" y="4421520"/>
            <a:ext cx="523440" cy="721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6</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00" name="CustomShape 1"/>
          <p:cNvSpPr/>
          <p:nvPr/>
        </p:nvSpPr>
        <p:spPr>
          <a:xfrm>
            <a:off x="298440" y="124560"/>
            <a:ext cx="3909960" cy="933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0" strike="noStrike" spc="-1">
                <a:solidFill>
                  <a:srgbClr val="FFFFFF"/>
                </a:solidFill>
                <a:latin typeface="Times New Roman"/>
                <a:ea typeface="Times New Roman"/>
              </a:rPr>
              <a:t>Tiempo compartido</a:t>
            </a:r>
            <a:endParaRPr lang="en-US" sz="3600" b="0" strike="noStrike" spc="-1">
              <a:latin typeface="Arial"/>
            </a:endParaRPr>
          </a:p>
        </p:txBody>
      </p:sp>
      <p:sp>
        <p:nvSpPr>
          <p:cNvPr id="401" name="CustomShape 2"/>
          <p:cNvSpPr/>
          <p:nvPr/>
        </p:nvSpPr>
        <p:spPr>
          <a:xfrm>
            <a:off x="1446840" y="4069080"/>
            <a:ext cx="7334280" cy="10483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gn="r">
              <a:lnSpc>
                <a:spcPct val="100000"/>
              </a:lnSpc>
            </a:pPr>
            <a:r>
              <a:rPr lang="en-US" sz="3600" b="0" strike="noStrike" spc="-1">
                <a:solidFill>
                  <a:srgbClr val="FFFFFF"/>
                </a:solidFill>
                <a:latin typeface="Times New Roman"/>
                <a:ea typeface="Times New Roman"/>
              </a:rPr>
              <a:t>Sistemas de programación unificados</a:t>
            </a:r>
            <a:endParaRPr lang="en-US" sz="3600" b="0" strike="noStrike" spc="-1">
              <a:latin typeface="Arial"/>
            </a:endParaRPr>
          </a:p>
        </p:txBody>
      </p:sp>
      <p:sp>
        <p:nvSpPr>
          <p:cNvPr id="402" name="CustomShape 3"/>
          <p:cNvSpPr/>
          <p:nvPr/>
        </p:nvSpPr>
        <p:spPr>
          <a:xfrm rot="10800000" flipH="1">
            <a:off x="-11160" y="2631960"/>
            <a:ext cx="4831200" cy="2502000"/>
          </a:xfrm>
          <a:custGeom>
            <a:avLst/>
            <a:gdLst/>
            <a:ahLst/>
            <a:cxnLst/>
            <a:rect l="l" t="t" r="r" b="b"/>
            <a:pathLst>
              <a:path w="21600" h="21600">
                <a:moveTo>
                  <a:pt x="0" y="0"/>
                </a:moveTo>
                <a:lnTo>
                  <a:pt x="21600" y="21600"/>
                </a:lnTo>
              </a:path>
            </a:pathLst>
          </a:custGeom>
          <a:noFill/>
          <a:ln w="38160">
            <a:solidFill>
              <a:srgbClr val="FFFFFF"/>
            </a:solidFill>
            <a:round/>
          </a:ln>
        </p:spPr>
        <p:style>
          <a:lnRef idx="0">
            <a:scrgbClr r="0" g="0" b="0"/>
          </a:lnRef>
          <a:fillRef idx="0">
            <a:scrgbClr r="0" g="0" b="0"/>
          </a:fillRef>
          <a:effectRef idx="0">
            <a:scrgbClr r="0" g="0" b="0"/>
          </a:effectRef>
          <a:fontRef idx="minor"/>
        </p:style>
      </p:sp>
      <p:sp>
        <p:nvSpPr>
          <p:cNvPr id="403" name="CustomShape 4"/>
          <p:cNvSpPr/>
          <p:nvPr/>
        </p:nvSpPr>
        <p:spPr>
          <a:xfrm rot="10800000" flipH="1">
            <a:off x="4392000" y="-13650"/>
            <a:ext cx="4756320" cy="2527200"/>
          </a:xfrm>
          <a:custGeom>
            <a:avLst/>
            <a:gdLst/>
            <a:ahLst/>
            <a:cxnLst/>
            <a:rect l="l" t="t" r="r" b="b"/>
            <a:pathLst>
              <a:path w="21600" h="21600">
                <a:moveTo>
                  <a:pt x="0" y="0"/>
                </a:moveTo>
                <a:lnTo>
                  <a:pt x="21600" y="21600"/>
                </a:lnTo>
              </a:path>
            </a:pathLst>
          </a:custGeom>
          <a:noFill/>
          <a:ln w="38160">
            <a:solidFill>
              <a:srgbClr val="FFFFFF"/>
            </a:solidFill>
            <a:round/>
          </a:ln>
        </p:spPr>
        <p:style>
          <a:lnRef idx="0">
            <a:scrgbClr r="0" g="0" b="0"/>
          </a:lnRef>
          <a:fillRef idx="0">
            <a:scrgbClr r="0" g="0" b="0"/>
          </a:fillRef>
          <a:effectRef idx="0">
            <a:scrgbClr r="0" g="0" b="0"/>
          </a:effectRef>
          <a:fontRef idx="minor"/>
        </p:style>
      </p:sp>
      <p:sp>
        <p:nvSpPr>
          <p:cNvPr id="404" name="CustomShape 5"/>
          <p:cNvSpPr/>
          <p:nvPr/>
        </p:nvSpPr>
        <p:spPr>
          <a:xfrm rot="10800000">
            <a:off x="4372200" y="2504160"/>
            <a:ext cx="472320" cy="123480"/>
          </a:xfrm>
          <a:custGeom>
            <a:avLst/>
            <a:gdLst/>
            <a:ahLst/>
            <a:cxnLst/>
            <a:rect l="l" t="t" r="r" b="b"/>
            <a:pathLst>
              <a:path w="21600" h="21600">
                <a:moveTo>
                  <a:pt x="0" y="0"/>
                </a:moveTo>
                <a:lnTo>
                  <a:pt x="21600" y="21600"/>
                </a:lnTo>
              </a:path>
            </a:pathLst>
          </a:custGeom>
          <a:noFill/>
          <a:ln w="38160">
            <a:solidFill>
              <a:srgbClr val="FFFFFF"/>
            </a:solidFill>
            <a:round/>
          </a:ln>
        </p:spPr>
        <p:style>
          <a:lnRef idx="0">
            <a:scrgbClr r="0" g="0" b="0"/>
          </a:lnRef>
          <a:fillRef idx="0">
            <a:scrgbClr r="0" g="0" b="0"/>
          </a:fillRef>
          <a:effectRef idx="0">
            <a:scrgbClr r="0" g="0" b="0"/>
          </a:effectRef>
          <a:fontRef idx="minor"/>
        </p:style>
      </p:sp>
      <p:pic>
        <p:nvPicPr>
          <p:cNvPr id="405" name="Shape 342"/>
          <p:cNvPicPr/>
          <p:nvPr/>
        </p:nvPicPr>
        <p:blipFill>
          <a:blip r:embed="rId2"/>
          <a:srcRect l="7710" t="8914" r="7987" b="11909"/>
          <a:stretch/>
        </p:blipFill>
        <p:spPr>
          <a:xfrm>
            <a:off x="5442480" y="2067480"/>
            <a:ext cx="3338640" cy="2215800"/>
          </a:xfrm>
          <a:prstGeom prst="rect">
            <a:avLst/>
          </a:prstGeom>
          <a:ln>
            <a:noFill/>
          </a:ln>
        </p:spPr>
      </p:pic>
      <p:pic>
        <p:nvPicPr>
          <p:cNvPr id="406" name="Shape 343"/>
          <p:cNvPicPr/>
          <p:nvPr/>
        </p:nvPicPr>
        <p:blipFill>
          <a:blip r:embed="rId3"/>
          <a:stretch/>
        </p:blipFill>
        <p:spPr>
          <a:xfrm>
            <a:off x="3113640" y="-124920"/>
            <a:ext cx="3195000" cy="2527200"/>
          </a:xfrm>
          <a:prstGeom prst="rect">
            <a:avLst/>
          </a:prstGeom>
          <a:ln>
            <a:noFill/>
          </a:ln>
        </p:spPr>
      </p:pic>
      <p:pic>
        <p:nvPicPr>
          <p:cNvPr id="407" name="Shape 344"/>
          <p:cNvPicPr/>
          <p:nvPr/>
        </p:nvPicPr>
        <p:blipFill>
          <a:blip r:embed="rId4"/>
          <a:stretch/>
        </p:blipFill>
        <p:spPr>
          <a:xfrm>
            <a:off x="534960" y="1296000"/>
            <a:ext cx="2065320" cy="2065320"/>
          </a:xfrm>
          <a:prstGeom prst="rect">
            <a:avLst/>
          </a:prstGeom>
          <a:ln>
            <a:noFill/>
          </a:ln>
        </p:spPr>
      </p:pic>
      <p:sp>
        <p:nvSpPr>
          <p:cNvPr id="408" name="CustomShape 6"/>
          <p:cNvSpPr/>
          <p:nvPr/>
        </p:nvSpPr>
        <p:spPr>
          <a:xfrm>
            <a:off x="8720280" y="4522320"/>
            <a:ext cx="422640" cy="620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7</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09" name="CustomShape 1"/>
          <p:cNvSpPr/>
          <p:nvPr/>
        </p:nvSpPr>
        <p:spPr>
          <a:xfrm>
            <a:off x="1830240" y="-1057320"/>
            <a:ext cx="5856840" cy="35722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600" b="0" strike="noStrike" spc="-1">
                <a:solidFill>
                  <a:srgbClr val="FFFFFF"/>
                </a:solidFill>
                <a:latin typeface="Times New Roman"/>
                <a:ea typeface="Times New Roman"/>
              </a:rPr>
              <a:t>Esperanzas por las Balas</a:t>
            </a:r>
            <a:endParaRPr lang="en-US" sz="3600" b="0" strike="noStrike" spc="-1">
              <a:latin typeface="Arial"/>
            </a:endParaRPr>
          </a:p>
        </p:txBody>
      </p:sp>
      <p:pic>
        <p:nvPicPr>
          <p:cNvPr id="410" name="Shape 351"/>
          <p:cNvPicPr/>
          <p:nvPr/>
        </p:nvPicPr>
        <p:blipFill>
          <a:blip r:embed="rId3"/>
          <a:stretch/>
        </p:blipFill>
        <p:spPr>
          <a:xfrm>
            <a:off x="2363400" y="1955520"/>
            <a:ext cx="4416480" cy="3187080"/>
          </a:xfrm>
          <a:prstGeom prst="rect">
            <a:avLst/>
          </a:prstGeom>
          <a:ln>
            <a:noFill/>
          </a:ln>
        </p:spPr>
      </p:pic>
      <p:pic>
        <p:nvPicPr>
          <p:cNvPr id="411" name="Shape 352"/>
          <p:cNvPicPr/>
          <p:nvPr/>
        </p:nvPicPr>
        <p:blipFill>
          <a:blip r:embed="rId4"/>
          <a:stretch/>
        </p:blipFill>
        <p:spPr>
          <a:xfrm>
            <a:off x="6933240" y="883080"/>
            <a:ext cx="1708920" cy="1708920"/>
          </a:xfrm>
          <a:prstGeom prst="rect">
            <a:avLst/>
          </a:prstGeom>
          <a:ln>
            <a:noFill/>
          </a:ln>
        </p:spPr>
      </p:pic>
      <p:sp>
        <p:nvSpPr>
          <p:cNvPr id="412" name="CustomShape 2"/>
          <p:cNvSpPr/>
          <p:nvPr/>
        </p:nvSpPr>
        <p:spPr>
          <a:xfrm>
            <a:off x="8643240" y="4609080"/>
            <a:ext cx="462600" cy="457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8</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B6374"/>
        </a:solidFill>
        <a:effectLst/>
      </p:bgPr>
    </p:bg>
    <p:spTree>
      <p:nvGrpSpPr>
        <p:cNvPr id="1" name=""/>
        <p:cNvGrpSpPr/>
        <p:nvPr/>
      </p:nvGrpSpPr>
      <p:grpSpPr>
        <a:xfrm>
          <a:off x="0" y="0"/>
          <a:ext cx="0" cy="0"/>
          <a:chOff x="0" y="0"/>
          <a:chExt cx="0" cy="0"/>
        </a:xfrm>
      </p:grpSpPr>
      <p:sp>
        <p:nvSpPr>
          <p:cNvPr id="413" name="CustomShape 1"/>
          <p:cNvSpPr/>
          <p:nvPr/>
        </p:nvSpPr>
        <p:spPr>
          <a:xfrm>
            <a:off x="3872520" y="229680"/>
            <a:ext cx="1354320" cy="11102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gn="ctr">
              <a:lnSpc>
                <a:spcPct val="115000"/>
              </a:lnSpc>
            </a:pPr>
            <a:r>
              <a:rPr lang="en-US" sz="3600" b="0" strike="noStrike" spc="-1">
                <a:solidFill>
                  <a:srgbClr val="FFFFFF"/>
                </a:solidFill>
                <a:latin typeface="Times New Roman"/>
                <a:ea typeface="Times New Roman"/>
              </a:rPr>
              <a:t>POO</a:t>
            </a:r>
            <a:endParaRPr lang="en-US" sz="3600" b="0" strike="noStrike" spc="-1">
              <a:latin typeface="Arial"/>
            </a:endParaRPr>
          </a:p>
          <a:p>
            <a:pPr>
              <a:lnSpc>
                <a:spcPct val="115000"/>
              </a:lnSpc>
              <a:spcBef>
                <a:spcPts val="1599"/>
              </a:spcBef>
              <a:spcAft>
                <a:spcPts val="1599"/>
              </a:spcAft>
            </a:pPr>
            <a:endParaRPr lang="en-US" sz="3600" b="0" strike="noStrike" spc="-1">
              <a:latin typeface="Arial"/>
            </a:endParaRPr>
          </a:p>
        </p:txBody>
      </p:sp>
      <p:pic>
        <p:nvPicPr>
          <p:cNvPr id="414" name="Shape 359"/>
          <p:cNvPicPr/>
          <p:nvPr/>
        </p:nvPicPr>
        <p:blipFill>
          <a:blip r:embed="rId3"/>
          <a:stretch/>
        </p:blipFill>
        <p:spPr>
          <a:xfrm>
            <a:off x="692640" y="1068120"/>
            <a:ext cx="7757280" cy="3416040"/>
          </a:xfrm>
          <a:prstGeom prst="rect">
            <a:avLst/>
          </a:prstGeom>
          <a:ln>
            <a:noFill/>
          </a:ln>
        </p:spPr>
      </p:pic>
      <p:sp>
        <p:nvSpPr>
          <p:cNvPr id="415" name="CustomShape 2"/>
          <p:cNvSpPr/>
          <p:nvPr/>
        </p:nvSpPr>
        <p:spPr>
          <a:xfrm>
            <a:off x="7238160" y="187920"/>
            <a:ext cx="1554120" cy="6678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lstStyle/>
          <a:p>
            <a:pPr>
              <a:lnSpc>
                <a:spcPct val="100000"/>
              </a:lnSpc>
            </a:pPr>
            <a:r>
              <a:rPr lang="en-US" sz="4800" b="1" strike="noStrike" spc="-1" dirty="0">
                <a:solidFill>
                  <a:srgbClr val="CC0000"/>
                </a:solidFill>
                <a:latin typeface="Arial"/>
                <a:ea typeface="Arial"/>
              </a:rPr>
              <a:t>9/10</a:t>
            </a:r>
            <a:endParaRPr lang="en-US" sz="4800" b="0" strike="noStrike" spc="-1" dirty="0">
              <a:latin typeface="Arial"/>
            </a:endParaRPr>
          </a:p>
        </p:txBody>
      </p:sp>
      <p:sp>
        <p:nvSpPr>
          <p:cNvPr id="416" name="CustomShape 3"/>
          <p:cNvSpPr/>
          <p:nvPr/>
        </p:nvSpPr>
        <p:spPr>
          <a:xfrm>
            <a:off x="8683560" y="4485600"/>
            <a:ext cx="503280" cy="7905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chor="ctr"/>
          <a:lstStyle/>
          <a:p>
            <a:pPr>
              <a:lnSpc>
                <a:spcPct val="100000"/>
              </a:lnSpc>
            </a:pPr>
            <a:r>
              <a:rPr lang="en-US" sz="3000" b="1" strike="noStrike" spc="-1">
                <a:solidFill>
                  <a:srgbClr val="FFFFFF"/>
                </a:solidFill>
                <a:latin typeface="Arial"/>
                <a:ea typeface="Arial"/>
              </a:rPr>
              <a:t>9</a:t>
            </a:r>
            <a:endParaRPr lang="en-US" sz="30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4" fill="hold" grpId="0" nodeType="withEffect">
                                  <p:stCondLst>
                                    <p:cond delay="14000"/>
                                  </p:stCondLst>
                                  <p:childTnLst>
                                    <p:set>
                                      <p:cBhvr>
                                        <p:cTn id="6" dur="1" fill="hold">
                                          <p:stCondLst>
                                            <p:cond delay="0"/>
                                          </p:stCondLst>
                                        </p:cTn>
                                        <p:tgtEl>
                                          <p:spTgt spid="415"/>
                                        </p:tgtEl>
                                        <p:attrNameLst>
                                          <p:attrName>style.visibility</p:attrName>
                                        </p:attrNameLst>
                                      </p:cBhvr>
                                      <p:to>
                                        <p:strVal val="visible"/>
                                      </p:to>
                                    </p:set>
                                    <p:animEffect transition="in" filter="wipe(down)">
                                      <p:cBhvr>
                                        <p:cTn id="7" dur="500"/>
                                        <p:tgtEl>
                                          <p:spTgt spid="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TotalTime>
  <Words>5737</Words>
  <Application>Microsoft Office PowerPoint</Application>
  <PresentationFormat>Presentación en pantalla (16:9)</PresentationFormat>
  <Paragraphs>440</Paragraphs>
  <Slides>20</Slides>
  <Notes>17</Notes>
  <HiddenSlides>0</HiddenSlides>
  <MMClips>0</MMClips>
  <ScaleCrop>false</ScaleCrop>
  <HeadingPairs>
    <vt:vector size="6" baseType="variant">
      <vt:variant>
        <vt:lpstr>Fuentes usadas</vt:lpstr>
      </vt:variant>
      <vt:variant>
        <vt:i4>6</vt:i4>
      </vt:variant>
      <vt:variant>
        <vt:lpstr>Tema</vt:lpstr>
      </vt:variant>
      <vt:variant>
        <vt:i4>4</vt:i4>
      </vt:variant>
      <vt:variant>
        <vt:lpstr>Títulos de diapositiva</vt:lpstr>
      </vt:variant>
      <vt:variant>
        <vt:i4>20</vt:i4>
      </vt:variant>
    </vt:vector>
  </HeadingPairs>
  <TitlesOfParts>
    <vt:vector size="30" baseType="lpstr">
      <vt:lpstr>Arial</vt:lpstr>
      <vt:lpstr>DejaVu Sans</vt:lpstr>
      <vt:lpstr>Maven Pro</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
  <dc:description/>
  <cp:lastModifiedBy>Mauro</cp:lastModifiedBy>
  <cp:revision>11</cp:revision>
  <dcterms:modified xsi:type="dcterms:W3CDTF">2018-04-28T00:10:26Z</dcterms:modified>
  <dc:language>en-US</dc:language>
</cp:coreProperties>
</file>